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3"/>
  </p:notesMasterIdLst>
  <p:sldIdLst>
    <p:sldId id="256" r:id="rId2"/>
    <p:sldId id="257" r:id="rId3"/>
    <p:sldId id="260" r:id="rId4"/>
    <p:sldId id="258" r:id="rId5"/>
    <p:sldId id="259" r:id="rId6"/>
    <p:sldId id="261" r:id="rId7"/>
    <p:sldId id="262" r:id="rId8"/>
    <p:sldId id="264" r:id="rId9"/>
    <p:sldId id="265"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9711"/>
    <a:srgbClr val="1A5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79" autoAdjust="0"/>
    <p:restoredTop sz="95878" autoAdjust="0"/>
  </p:normalViewPr>
  <p:slideViewPr>
    <p:cSldViewPr>
      <p:cViewPr varScale="1">
        <p:scale>
          <a:sx n="70" d="100"/>
          <a:sy n="70"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5D1AB6-290E-4308-8BD8-9073A7A89D35}" type="datetimeFigureOut">
              <a:rPr lang="en-US" smtClean="0"/>
              <a:pPr/>
              <a:t>2/13/2013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B4DCBF-5D81-4BD9-93F7-3AF5CDD32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B4DCBF-5D81-4BD9-93F7-3AF5CDD324AF}"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F582306-47C3-4A3F-B84F-B80740A0B60A}" type="datetimeFigureOut">
              <a:rPr lang="en-US" smtClean="0"/>
              <a:pPr/>
              <a:t>2/13/2013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3B3197C-DE11-4854-B3D0-51BEDD2C1A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82306-47C3-4A3F-B84F-B80740A0B60A}" type="datetimeFigureOut">
              <a:rPr lang="en-US" smtClean="0"/>
              <a:pPr/>
              <a:t>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3197C-DE11-4854-B3D0-51BEDD2C1A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82306-47C3-4A3F-B84F-B80740A0B60A}" type="datetimeFigureOut">
              <a:rPr lang="en-US" smtClean="0"/>
              <a:pPr/>
              <a:t>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3197C-DE11-4854-B3D0-51BEDD2C1A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F582306-47C3-4A3F-B84F-B80740A0B60A}" type="datetimeFigureOut">
              <a:rPr lang="en-US" smtClean="0"/>
              <a:pPr/>
              <a:t>2/13/2013</a:t>
            </a:fld>
            <a:endParaRPr lang="en-US"/>
          </a:p>
        </p:txBody>
      </p:sp>
      <p:sp>
        <p:nvSpPr>
          <p:cNvPr id="9" name="Slide Number Placeholder 8"/>
          <p:cNvSpPr>
            <a:spLocks noGrp="1"/>
          </p:cNvSpPr>
          <p:nvPr>
            <p:ph type="sldNum" sz="quarter" idx="15"/>
          </p:nvPr>
        </p:nvSpPr>
        <p:spPr/>
        <p:txBody>
          <a:bodyPr rtlCol="0"/>
          <a:lstStyle/>
          <a:p>
            <a:fld id="{E3B3197C-DE11-4854-B3D0-51BEDD2C1A0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F582306-47C3-4A3F-B84F-B80740A0B60A}" type="datetimeFigureOut">
              <a:rPr lang="en-US" smtClean="0"/>
              <a:pPr/>
              <a:t>2/13/2013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3B3197C-DE11-4854-B3D0-51BEDD2C1A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F582306-47C3-4A3F-B84F-B80740A0B60A}" type="datetimeFigureOut">
              <a:rPr lang="en-US" smtClean="0"/>
              <a:pPr/>
              <a:t>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3197C-DE11-4854-B3D0-51BEDD2C1A0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F582306-47C3-4A3F-B84F-B80740A0B60A}" type="datetimeFigureOut">
              <a:rPr lang="en-US" smtClean="0"/>
              <a:pPr/>
              <a:t>2/13/2013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B3197C-DE11-4854-B3D0-51BEDD2C1A0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F582306-47C3-4A3F-B84F-B80740A0B60A}" type="datetimeFigureOut">
              <a:rPr lang="en-US" smtClean="0"/>
              <a:pPr/>
              <a:t>2/13/2013</a:t>
            </a:fld>
            <a:endParaRPr lang="en-US"/>
          </a:p>
        </p:txBody>
      </p:sp>
      <p:sp>
        <p:nvSpPr>
          <p:cNvPr id="7" name="Slide Number Placeholder 6"/>
          <p:cNvSpPr>
            <a:spLocks noGrp="1"/>
          </p:cNvSpPr>
          <p:nvPr>
            <p:ph type="sldNum" sz="quarter" idx="11"/>
          </p:nvPr>
        </p:nvSpPr>
        <p:spPr/>
        <p:txBody>
          <a:bodyPr rtlCol="0"/>
          <a:lstStyle/>
          <a:p>
            <a:fld id="{E3B3197C-DE11-4854-B3D0-51BEDD2C1A0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82306-47C3-4A3F-B84F-B80740A0B60A}" type="datetimeFigureOut">
              <a:rPr lang="en-US" smtClean="0"/>
              <a:pPr/>
              <a:t>2/13/2013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B3197C-DE11-4854-B3D0-51BEDD2C1A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F582306-47C3-4A3F-B84F-B80740A0B60A}" type="datetimeFigureOut">
              <a:rPr lang="en-US" smtClean="0"/>
              <a:pPr/>
              <a:t>2/13/2013</a:t>
            </a:fld>
            <a:endParaRPr lang="en-US"/>
          </a:p>
        </p:txBody>
      </p:sp>
      <p:sp>
        <p:nvSpPr>
          <p:cNvPr id="22" name="Slide Number Placeholder 21"/>
          <p:cNvSpPr>
            <a:spLocks noGrp="1"/>
          </p:cNvSpPr>
          <p:nvPr>
            <p:ph type="sldNum" sz="quarter" idx="15"/>
          </p:nvPr>
        </p:nvSpPr>
        <p:spPr/>
        <p:txBody>
          <a:bodyPr rtlCol="0"/>
          <a:lstStyle/>
          <a:p>
            <a:fld id="{E3B3197C-DE11-4854-B3D0-51BEDD2C1A0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F582306-47C3-4A3F-B84F-B80740A0B60A}" type="datetimeFigureOut">
              <a:rPr lang="en-US" smtClean="0"/>
              <a:pPr/>
              <a:t>2/13/2013</a:t>
            </a:fld>
            <a:endParaRPr lang="en-US"/>
          </a:p>
        </p:txBody>
      </p:sp>
      <p:sp>
        <p:nvSpPr>
          <p:cNvPr id="18" name="Slide Number Placeholder 17"/>
          <p:cNvSpPr>
            <a:spLocks noGrp="1"/>
          </p:cNvSpPr>
          <p:nvPr>
            <p:ph type="sldNum" sz="quarter" idx="11"/>
          </p:nvPr>
        </p:nvSpPr>
        <p:spPr/>
        <p:txBody>
          <a:bodyPr rtlCol="0"/>
          <a:lstStyle/>
          <a:p>
            <a:fld id="{E3B3197C-DE11-4854-B3D0-51BEDD2C1A0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F582306-47C3-4A3F-B84F-B80740A0B60A}" type="datetimeFigureOut">
              <a:rPr lang="en-US" smtClean="0"/>
              <a:pPr/>
              <a:t>2/13/2013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3B3197C-DE11-4854-B3D0-51BEDD2C1A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ikipedia.org/" TargetMode="External"/><Relationship Id="rId2" Type="http://schemas.openxmlformats.org/officeDocument/2006/relationships/hyperlink" Target="http://www.nationsonline.org/" TargetMode="External"/><Relationship Id="rId1" Type="http://schemas.openxmlformats.org/officeDocument/2006/relationships/slideLayout" Target="../slideLayouts/slideLayout2.xml"/><Relationship Id="rId5" Type="http://schemas.openxmlformats.org/officeDocument/2006/relationships/hyperlink" Target="http://www.nationsencycolpedia.com/" TargetMode="External"/><Relationship Id="rId4" Type="http://schemas.openxmlformats.org/officeDocument/2006/relationships/hyperlink" Target="http://www.worldatla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samoa+flag&amp;source=images&amp;cd=&amp;cad=rja&amp;docid=PPq8j5cOQihUUM&amp;tbnid=z-6wosrnEuOmSM:&amp;ved=0CAUQjRw&amp;url=http://www.mapsofworld.com/flags/samoa-flag.html&amp;ei=8ksUUd-vMKj8yAHE9ICICw&amp;psig=AFQjCNHtglL9SEctEXsayBFIUAOQ2AnLsQ&amp;ust=136037105439217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google.com/url?sa=i&amp;rct=j&amp;q=australian+flag&amp;source=images&amp;cd=&amp;cad=rja&amp;docid=HSY_0aVyuJE-FM&amp;tbnid=tVavm6_plLcgkM:&amp;ved=0CAUQjRw&amp;url=http://techramayan.com/australian-flag-hd-wallpapers-computer-desktop-images-photos/&amp;ei=pEsUUfn_CeKsywGKnYDQAg&amp;psig=AFQjCNFl2ep2u2kVupB3fM2hnCPuueOdIw&amp;ust=1360370932913648" TargetMode="Externa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oogle.com/url?sa=i&amp;rct=j&amp;q=samoa+city&amp;source=images&amp;cd=&amp;cad=rja&amp;docid=CkQ11J0btQ4WhM&amp;tbnid=kZaM73v1hhfhmM:&amp;ved=0CAUQjRw&amp;url=http://readingthemaps.blogspot.co.nz/2009/08/who-needs-beach.html&amp;ei=PiATUfyLEajzygG91oDIAQ&amp;psig=AFQjCNHbmRPWJ2rbAHzYaOd1ECWSEv8IiQ&amp;ust=1360294311023956"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m/url?sa=i&amp;rct=j&amp;q=australia&amp;source=images&amp;cd=&amp;cad=rja&amp;docid=a1HpLIHE5rXkDM&amp;tbnid=1A4pcrYIZaEv1M:&amp;ved=0CAUQjRw&amp;url=http://www.lonelyplanet.com/maps/pacific/australia/&amp;ei=hyATUePQBuaDywHyv4HoAg&amp;psig=AFQjCNHpGI3twQmKtxFTgXiylH_aZ-WZkw&amp;ust=136029438126809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tala+money&amp;source=images&amp;cd=&amp;cad=rja&amp;docid=mYJkKBZsHmv0rM&amp;tbnid=h7ic0mR0H2ZheM:&amp;ved=0CAUQjRw&amp;url=http://www.ioffer.com/i/western-samoa-p32-2-tala-polymer-2003-6cv!-79291296&amp;ei=USITUfa2JOOeywHt6IHoCA&amp;psig=AFQjCNGvUyf0gezkuQlFKrWr42gmJk83lw&amp;ust=136029451518236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ustralian+dollar&amp;source=images&amp;cd=&amp;cad=rja&amp;docid=LlRXXsVFPsiDhM&amp;tbnid=5Pi7v-Lci0k30M:&amp;ved=0CAUQjRw&amp;url=http://www.macrobusiness.com.au/2012/11/afr-talks-up-the-australian-dollar/&amp;ei=IygTUYT0NsmzyQHI_YEI&amp;psig=AFQjCNH-j94D3W943qINURWxNPRml6hP3Q&amp;ust=136029622661697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samoa+city&amp;source=images&amp;cd=&amp;cad=rja&amp;docid=p6XVbBwerqDBdM&amp;tbnid=1VqBg_vqQzTtBM:&amp;ved=0CAUQjRw&amp;url=http://billyeaton.com/South%20Pacific/Samoa/apia_samoa.htm&amp;ei=2iMTUdGdIqWPyAH__YCwDQ&amp;psig=AFQjCNERUi1vEzW38xkd2dTY9JIUZs71hQ&amp;ust=1360295190983707" TargetMode="External"/><Relationship Id="rId1" Type="http://schemas.openxmlformats.org/officeDocument/2006/relationships/slideLayout" Target="../slideLayouts/slideLayout5.xml"/><Relationship Id="rId5" Type="http://schemas.openxmlformats.org/officeDocument/2006/relationships/image" Target="../media/image9.jpeg"/><Relationship Id="rId4" Type="http://schemas.openxmlformats.org/officeDocument/2006/relationships/hyperlink" Target="http://www.google.com/url?sa=i&amp;rct=j&amp;q=australia+city&amp;source=images&amp;cd=&amp;cad=rja&amp;docid=T0bNwLv35x_fbM&amp;tbnid=Bdwcbxs3lVWW0M:&amp;ved=0CAUQjRw&amp;url=http://mobile-cuisine.com/off-the-wire/sydney-australia-soon-to-have-food-truck-options/&amp;ei=CCUTUeOhHaSbygHiq4CoDA&amp;psig=AFQjCNGD6sNDoVL2XgCXmB28-HFekoih0w&amp;ust=1360295542279768"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rct=j&amp;q=children%20in%20samoa&amp;source=images&amp;cd=&amp;cad=rja&amp;docid=yh1-rPP5ywyNRM&amp;tbnid=zkQoM4RtVEE3WM:&amp;ved=0CAUQjRw&amp;url=http://across.co.nz/OneDecision.html&amp;ei=wEoUUcPuAcrXyAGAooHIDw&amp;psig=AFQjCNH9t5r883WVz3EFIMZA31UrGt1Yug&amp;ust=136037073631626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Inquiry Project</a:t>
            </a:r>
            <a:endParaRPr lang="en-US" sz="3600" dirty="0"/>
          </a:p>
        </p:txBody>
      </p:sp>
      <p:sp>
        <p:nvSpPr>
          <p:cNvPr id="3" name="Subtitle 2"/>
          <p:cNvSpPr>
            <a:spLocks noGrp="1"/>
          </p:cNvSpPr>
          <p:nvPr>
            <p:ph type="subTitle" idx="1"/>
          </p:nvPr>
        </p:nvSpPr>
        <p:spPr/>
        <p:txBody>
          <a:bodyPr>
            <a:normAutofit/>
          </a:bodyPr>
          <a:lstStyle/>
          <a:p>
            <a:r>
              <a:rPr lang="en-US" sz="2000" dirty="0" smtClean="0"/>
              <a:t>Claire </a:t>
            </a:r>
            <a:r>
              <a:rPr lang="en-US" sz="2000" dirty="0" err="1" smtClean="0"/>
              <a:t>Hillard</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467600" cy="1143000"/>
          </a:xfrm>
        </p:spPr>
        <p:txBody>
          <a:bodyPr>
            <a:normAutofit/>
          </a:bodyPr>
          <a:lstStyle/>
          <a:p>
            <a:r>
              <a:rPr lang="en-US" sz="3200" dirty="0" smtClean="0"/>
              <a:t>The Answer:</a:t>
            </a:r>
            <a:endParaRPr lang="en-US" sz="3200" dirty="0"/>
          </a:p>
        </p:txBody>
      </p:sp>
      <p:sp>
        <p:nvSpPr>
          <p:cNvPr id="3" name="Content Placeholder 2"/>
          <p:cNvSpPr>
            <a:spLocks noGrp="1"/>
          </p:cNvSpPr>
          <p:nvPr>
            <p:ph sz="quarter" idx="1"/>
          </p:nvPr>
        </p:nvSpPr>
        <p:spPr>
          <a:xfrm>
            <a:off x="457200" y="1295400"/>
            <a:ext cx="7467600" cy="5178552"/>
          </a:xfrm>
        </p:spPr>
        <p:txBody>
          <a:bodyPr>
            <a:noAutofit/>
          </a:bodyPr>
          <a:lstStyle/>
          <a:p>
            <a:pPr>
              <a:buNone/>
            </a:pPr>
            <a:r>
              <a:rPr lang="en-US" sz="2200" dirty="0" smtClean="0">
                <a:solidFill>
                  <a:schemeClr val="accent3">
                    <a:lumMod val="50000"/>
                  </a:schemeClr>
                </a:solidFill>
              </a:rPr>
              <a:t>The question I am answering is this: “How does the demographic characteristics of Samoa and Australia differ?” Australia, being a MDC, is much more advanced and has larger cities like ones in the US (also a MDC) But Samoa, is an LDC. The largest city is Apia and it only has 40,407 people. The towns are much smaller and there are very few large buildings. Samoa has more people moving out then moving in, though this isn’t a huge concern, because the CBR is so high and the CDR is low. Unlike most LDC’s Samoa doesn’t have a large death rate, but the average age that they die is 70 years old but Australia’s is about 80. The Differences in a MDC and an LDC are quite different and the ones that I chose aren’t as dramatic as some (very high death and sickness)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Page</a:t>
            </a:r>
            <a:endParaRPr lang="en-US" dirty="0"/>
          </a:p>
        </p:txBody>
      </p:sp>
      <p:sp>
        <p:nvSpPr>
          <p:cNvPr id="3" name="Content Placeholder 2"/>
          <p:cNvSpPr>
            <a:spLocks noGrp="1"/>
          </p:cNvSpPr>
          <p:nvPr>
            <p:ph sz="quarter" idx="1"/>
          </p:nvPr>
        </p:nvSpPr>
        <p:spPr/>
        <p:txBody>
          <a:bodyPr/>
          <a:lstStyle/>
          <a:p>
            <a:pPr>
              <a:buNone/>
            </a:pPr>
            <a:r>
              <a:rPr lang="en-US" dirty="0" smtClean="0">
                <a:hlinkClick r:id="rId2"/>
              </a:rPr>
              <a:t>www.nationsonline.org</a:t>
            </a:r>
            <a:endParaRPr lang="en-US" dirty="0" smtClean="0"/>
          </a:p>
          <a:p>
            <a:pPr>
              <a:buNone/>
            </a:pPr>
            <a:endParaRPr lang="en-US" dirty="0" smtClean="0"/>
          </a:p>
          <a:p>
            <a:pPr>
              <a:buNone/>
            </a:pPr>
            <a:r>
              <a:rPr lang="en-US" dirty="0" smtClean="0">
                <a:hlinkClick r:id="rId3"/>
              </a:rPr>
              <a:t>www.wikipedia.org</a:t>
            </a:r>
            <a:r>
              <a:rPr lang="en-US" dirty="0" smtClean="0"/>
              <a:t> </a:t>
            </a:r>
          </a:p>
          <a:p>
            <a:pPr>
              <a:buNone/>
            </a:pPr>
            <a:endParaRPr lang="en-US" dirty="0" smtClean="0"/>
          </a:p>
          <a:p>
            <a:pPr>
              <a:buNone/>
            </a:pPr>
            <a:r>
              <a:rPr lang="en-US" dirty="0" smtClean="0">
                <a:hlinkClick r:id="rId4"/>
              </a:rPr>
              <a:t>www.worldatlas.com</a:t>
            </a:r>
            <a:endParaRPr lang="en-US" dirty="0" smtClean="0"/>
          </a:p>
          <a:p>
            <a:pPr>
              <a:buNone/>
            </a:pPr>
            <a:endParaRPr lang="en-US" dirty="0" smtClean="0"/>
          </a:p>
          <a:p>
            <a:pPr>
              <a:buNone/>
            </a:pPr>
            <a:r>
              <a:rPr lang="en-US" dirty="0" smtClean="0">
                <a:hlinkClick r:id="rId5"/>
              </a:rPr>
              <a:t>www.nationsencycolpedia.com</a:t>
            </a:r>
            <a:endParaRPr lang="en-US" dirty="0" smtClean="0"/>
          </a:p>
          <a:p>
            <a:pPr>
              <a:buNone/>
            </a:pP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mapsofworld.com/images/world-countries-flags/samoa-flag.gif">
            <a:hlinkClick r:id="rId3"/>
          </p:cNvPr>
          <p:cNvPicPr>
            <a:picLocks noChangeAspect="1" noChangeArrowheads="1"/>
          </p:cNvPicPr>
          <p:nvPr/>
        </p:nvPicPr>
        <p:blipFill>
          <a:blip r:embed="rId4" cstate="print"/>
          <a:srcRect/>
          <a:stretch>
            <a:fillRect/>
          </a:stretch>
        </p:blipFill>
        <p:spPr bwMode="auto">
          <a:xfrm>
            <a:off x="5029200" y="3352800"/>
            <a:ext cx="3588587" cy="2438400"/>
          </a:xfrm>
          <a:prstGeom prst="rect">
            <a:avLst/>
          </a:prstGeom>
          <a:noFill/>
        </p:spPr>
      </p:pic>
      <p:sp>
        <p:nvSpPr>
          <p:cNvPr id="2" name="Title 1"/>
          <p:cNvSpPr>
            <a:spLocks noGrp="1"/>
          </p:cNvSpPr>
          <p:nvPr>
            <p:ph type="title"/>
          </p:nvPr>
        </p:nvSpPr>
        <p:spPr/>
        <p:txBody>
          <a:bodyPr/>
          <a:lstStyle/>
          <a:p>
            <a:r>
              <a:rPr lang="en-US" dirty="0" smtClean="0">
                <a:solidFill>
                  <a:schemeClr val="bg1">
                    <a:lumMod val="50000"/>
                  </a:schemeClr>
                </a:solidFill>
              </a:rPr>
              <a:t>The Question:</a:t>
            </a:r>
            <a:endParaRPr lang="en-US" dirty="0">
              <a:solidFill>
                <a:schemeClr val="bg1">
                  <a:lumMod val="50000"/>
                </a:schemeClr>
              </a:solidFill>
            </a:endParaRPr>
          </a:p>
        </p:txBody>
      </p:sp>
      <p:sp>
        <p:nvSpPr>
          <p:cNvPr id="3" name="Content Placeholder 2"/>
          <p:cNvSpPr>
            <a:spLocks noGrp="1"/>
          </p:cNvSpPr>
          <p:nvPr>
            <p:ph sz="quarter" idx="1"/>
          </p:nvPr>
        </p:nvSpPr>
        <p:spPr/>
        <p:txBody>
          <a:bodyPr/>
          <a:lstStyle/>
          <a:p>
            <a:pPr>
              <a:buNone/>
            </a:pPr>
            <a:r>
              <a:rPr lang="en-US" dirty="0" smtClean="0">
                <a:solidFill>
                  <a:schemeClr val="accent3">
                    <a:lumMod val="50000"/>
                  </a:schemeClr>
                </a:solidFill>
              </a:rPr>
              <a:t>How do the demographic characteristics of </a:t>
            </a:r>
            <a:r>
              <a:rPr lang="en-US" dirty="0" smtClean="0">
                <a:solidFill>
                  <a:schemeClr val="accent3">
                    <a:lumMod val="75000"/>
                  </a:schemeClr>
                </a:solidFill>
              </a:rPr>
              <a:t>Samoa </a:t>
            </a:r>
            <a:r>
              <a:rPr lang="en-US" dirty="0" smtClean="0">
                <a:solidFill>
                  <a:schemeClr val="accent3">
                    <a:lumMod val="50000"/>
                  </a:schemeClr>
                </a:solidFill>
              </a:rPr>
              <a:t>and </a:t>
            </a:r>
            <a:r>
              <a:rPr lang="en-US" dirty="0" smtClean="0">
                <a:solidFill>
                  <a:schemeClr val="accent3">
                    <a:lumMod val="75000"/>
                  </a:schemeClr>
                </a:solidFill>
              </a:rPr>
              <a:t>Australia</a:t>
            </a:r>
            <a:r>
              <a:rPr lang="en-US" dirty="0" smtClean="0">
                <a:solidFill>
                  <a:schemeClr val="accent3">
                    <a:lumMod val="50000"/>
                  </a:schemeClr>
                </a:solidFill>
              </a:rPr>
              <a:t> differ?</a:t>
            </a:r>
            <a:endParaRPr lang="en-US" dirty="0">
              <a:solidFill>
                <a:schemeClr val="accent3">
                  <a:lumMod val="50000"/>
                </a:schemeClr>
              </a:solidFill>
            </a:endParaRPr>
          </a:p>
        </p:txBody>
      </p:sp>
      <p:pic>
        <p:nvPicPr>
          <p:cNvPr id="5" name="Picture 2" descr="http://t3.gstatic.com/images?q=tbn:ANd9GcTjkASXuqkuNxKktwGPz4jihIKPMvMmMWiIrGYhGuuIqgnFi0te">
            <a:hlinkClick r:id="rId5"/>
          </p:cNvPr>
          <p:cNvPicPr>
            <a:picLocks noChangeAspect="1" noChangeArrowheads="1"/>
          </p:cNvPicPr>
          <p:nvPr/>
        </p:nvPicPr>
        <p:blipFill>
          <a:blip r:embed="rId6" cstate="print"/>
          <a:srcRect/>
          <a:stretch>
            <a:fillRect/>
          </a:stretch>
        </p:blipFill>
        <p:spPr bwMode="auto">
          <a:xfrm>
            <a:off x="152400" y="3429000"/>
            <a:ext cx="4419600" cy="2209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these places?</a:t>
            </a:r>
            <a:endParaRPr lang="en-US" dirty="0"/>
          </a:p>
        </p:txBody>
      </p:sp>
      <p:sp>
        <p:nvSpPr>
          <p:cNvPr id="3" name="Content Placeholder 2"/>
          <p:cNvSpPr>
            <a:spLocks noGrp="1"/>
          </p:cNvSpPr>
          <p:nvPr>
            <p:ph sz="quarter" idx="1"/>
          </p:nvPr>
        </p:nvSpPr>
        <p:spPr/>
        <p:txBody>
          <a:bodyPr/>
          <a:lstStyle/>
          <a:p>
            <a:pPr>
              <a:buNone/>
            </a:pPr>
            <a:r>
              <a:rPr lang="en-US" dirty="0" smtClean="0">
                <a:solidFill>
                  <a:srgbClr val="2E9711"/>
                </a:solidFill>
              </a:rPr>
              <a:t>The reason that I chose these countries, over others, is because, I wanted to do places that were located in similar areas and had similar characteristics (</a:t>
            </a:r>
            <a:r>
              <a:rPr lang="en-US" dirty="0" err="1" smtClean="0">
                <a:solidFill>
                  <a:srgbClr val="2E9711"/>
                </a:solidFill>
              </a:rPr>
              <a:t>ie</a:t>
            </a:r>
            <a:r>
              <a:rPr lang="en-US" dirty="0" smtClean="0">
                <a:solidFill>
                  <a:srgbClr val="2E9711"/>
                </a:solidFill>
              </a:rPr>
              <a:t>. Both islands, similar location, etc.) </a:t>
            </a:r>
            <a:endParaRPr lang="en-US" dirty="0">
              <a:solidFill>
                <a:srgbClr val="2E9711"/>
              </a:solidFill>
            </a:endParaRPr>
          </a:p>
        </p:txBody>
      </p:sp>
      <p:pic>
        <p:nvPicPr>
          <p:cNvPr id="2050" name="Picture 2" descr="http://media.news.com.au/travel/lp/maps/wg-samoa-2676-400x300.gif">
            <a:hlinkClick r:id="rId2"/>
          </p:cNvPr>
          <p:cNvPicPr>
            <a:picLocks noChangeAspect="1" noChangeArrowheads="1"/>
          </p:cNvPicPr>
          <p:nvPr/>
        </p:nvPicPr>
        <p:blipFill>
          <a:blip r:embed="rId3" cstate="print"/>
          <a:srcRect/>
          <a:stretch>
            <a:fillRect/>
          </a:stretch>
        </p:blipFill>
        <p:spPr bwMode="auto">
          <a:xfrm>
            <a:off x="381000" y="3581400"/>
            <a:ext cx="4038600" cy="3028950"/>
          </a:xfrm>
          <a:prstGeom prst="rect">
            <a:avLst/>
          </a:prstGeom>
          <a:noFill/>
        </p:spPr>
      </p:pic>
      <p:sp>
        <p:nvSpPr>
          <p:cNvPr id="2052" name="AutoShape 4" descr="data:image/jpeg;base64,/9j/4AAQSkZJRgABAQAAAQABAAD/2wCEAAkGBhQSERUUExQWFRUWFxoXGBcYFxsWGBobGhgbFxgYGBgYHCYfGBwjGhgXIC8gIycpLSwsGB8xNTAqNScrLCkBCQoKDgwOGg8PGjQkHyQsKSwsKiwqKSwuLCwsLCwpLCwsLCwpLCwsLCkpLCwsLCwpLCwsKSwsLCwsLCwpLCksLP/AABEIAMIBAwMBIgACEQEDEQH/xAAcAAACAwEBAQEAAAAAAAAAAAAABQEDBAIGBwj/xABFEAACAQIEAwQFCgQFAwQDAAABAhEAAwQSITEFIkEGE1FxMmGBkdEHFBUjNUJUk6GxFnOz8DNSYnLBJVOSQ4Lh8Rey0v/EABoBAAEFAQAAAAAAAAAAAAAAAAEAAgMEBQb/xAAtEQACAgEDAgYCAQUBAQAAAAAAAQIRAxIhMQRREyIyQXGRM2GxBRRSgaHwFf/aAAwDAQACEQMRAD8A878mHZC3jGvNftu9tQlpcubluXWhbhy/dQKSZ01E1o4B2RsseHLety16/i7d/mYT3IGUaHlgztFWdnOzvE/mlr5s9q3bdxiARcZHY5QqhyBqoA9HbU07s8L4wvewMHNy5cuhjq1p7oi41kleTMN96iWN1waWTOtT86+xBd4dhLfD8PiLeFt4pFCHFP8AOHS8txswNp7a+gk5QGE7eua9AOyWCfG4qxZwKscPbs5VfE3EDtdZCSWLcsKxAGskDxpfiOx3E2wgwoTBW7cJnNvkuXMnod6+WXgmfOrMT2X4s9y/cJwwbEC0HKsRHclWtlNOUgopmjol/iN8WH+f/SngXYHD4i7jwlu5cti62HwrDPyPkuPnf/SpVF5v84ry3EuEW0tcOYLDX0Y3dTzEYhrexPLyiNIr3F3hHGS6urYe0VvG+RbdkV7jZcxuAemDkGm2p8a4xPZ/ily0LTWsAQCxVss3EzXDdIRyJUZidB0oeG+wV1CTtzX3+qKuG/J1Yu3eJKLLkLfuYfC5S5Ft0t3LmZzOqyLa806sKT/JRwuzeu4gX7SXAttSA6hoOYzE7eFP24RxrOjq9hCt575CXGVXe4wZu8A9NdAADsK19heyGJw1+/cv90BdgxbaROcuQBHKNakhjepbEOXqF4Ulr32qmPbvYnB65sNh9fRy2wI8STSu/wBjbHe3WXC2CpWE5UCglQJidIMn0TXrsg2IkHcHWfGZ3pFf4IqWjndEthIuGMoyi53hJPTSBJ8KGXC62Vv6KMOofevsWWuxFibYfDWoWUcgIBEmHzCCWiBBX16Vv4b2Kwi21D4ayXiWzIrGfhtXeB4TnQOl23eDMXJjPbZipRjoemkeGU1ownBe5uK5cGAEGYQTKLbGviWXbUa+OtNxQlFryfbQ7JmbVa/5I/g7BfhLH5a/Cj+DsF+Esflr8K34jEurQEkRuQd65um4UBBAMGf+IJ0FXvLdV/wqeLOrt/Zi/g7BfhLH5a/Cj+DsF+Esflr8K2WuIj7wj9a0fOV/zDx3oQeOfpoLnkjy39iv+DsF+Esflr8KP4OwX4Sx+WvwpimKDMAPP1nw06DXzNX09wj2GrNN+7+xP/B2C/CWPy1+FZX7NYKGPzSwEVipYW1mV30y7Tpv669FVb4ZDMqpneQDPn47D3U2UE+EOjmkuW/s87/DvDiQvzW3PT6rU8xU9NQCDJ6V2ezWCV2U4OyAoBnu1IIY5VI0mS0rHqmtq2VS7CgEBtiBoTJ08IJMeFNTZUySASQATAMgSYPqnWoYVO6rZ1wSSyzXLe/7POW+B8PZlUYSxzEie6A5gA2XUamGn2VsHY/BDX5ph/Lu1+G9Mzg0mcizM7DeBr58q+4VbUqgmqkMeaSdxb+xcexeBYaYXD+y0vwrNc7IYJd8JYJ1j6pdR7qc5RQ4J6+/cesGooYnB90ST6hzXun8iVOyGBOowtjwju1/uak9kMFMfM7Hn3S/Cm9u3GvU7/GK6mrGmPYg8XJ3f2KP4OwX4Sx+Wvwo/g7BfhLH5a/CnFFLTHsLxZ939iJ+xuEBkYSwQendrpppGnjU/wAIYJoZcLY8u7WD+m9PKgr4aeyloj2B4k/8n9n577fYdLfEL6W1VEBWFUAKPq1JgDbWaKt+Uk/9TxP+5f6a0Vly5Z0+JvRH4R9m7FfZ+F/kp+1O6Sdivs/C/wAlP2rdicKXYyYUqF3g7ksdt9FjyNasF5UcxndTl8s2VNLfmrhiSyzy6zEkEs2nTMzAeVTawrKE1UgIVPNvOXmmPEMfaKk0orqb7DCiqMHYyCJnXfrA0UH15QKvpjJFugqaiigEKzcTwXfWblrMVzqVzASRPWDvWmsl7HxoN56gwNdZ9lCUlBXJ7Dopt0uRRiuxouNna85Y5y/KoDG4ecwIgEZRGvog7kkn8FoHdhdcBjIXTKkXA4Cj1Kqp5CleE43jwq57ZZmaDKDKq5QFYFSCGzEkgiBljaCbsNxvGqD9WtySpBdGTKCqhpUGYzdAJGYnUDSCGXHLglcJx5GFrhy4e0cOjMEOYkqe7YTGilfRgj2yaXdp+JYi3bDYex3zm4AVk6KZJO/jGvSZNZl4hiy0m0IYgnlaAMxBAgjmgzOo9VZ8djMecOjW7Ki7nOZQA0AISoi4ygjvIUsCeXmHhWZlnKWT9ccl2Cago/7Lb3HL6NdmyWVXy2wqtzKXYFsyggQqxEayCDrArTtFeVVzYd2abkwGEhVzIwhcozGF3n26V6O2SAJ0aBMeMa6+ddBtunSennVZSt0okrpci3szxW7duol2ywBNxg+VlSA9zJEoOirvBMgxUW+McQc20W0quQhLMhCHNbvXCZnljLaUjcHMBuKfXcKCv1TDOvlqZ1PqO8esCu7hvCQq6c0SZOxjUtoTC6a710GLFpjRjzzJu6N5ri40AnwB/asSG4EkSSSdW6KAQpj1wCeutdsD3JLTLSddIk8ojppFSz8sWxkJamkLwKd2bkop09njtSQ+721vw2PUKFM+fgJ39f8A8VidDlUZy1OrNLqIXFURxniBsorDKMzqhd57tAQed4jSQF3GrrqKU2+2qQp7tyrf+oIVSBbt3GYKxzARcXlMtAbeNb+PYG+b9m9bdVt2kYtmuFF3zc0DbLOp9ulY8Lg8ddsk/OFbMpAKMjK3Legllt/5zZBg7K0evYbdlNJUMeAdofnReEyKFRhLAscxdWBA8GQif+acUi4TbxRvN3t9XRHuAqmXQnIbSnlkQhJiZmNwae05DZforTEKZg7SJ6aGCJ23Mf8A1UXrwAJzARJ8dhJ03rPdwyKqqSYLEKPWQxI9cy3rrgYG0SBmk+jAYaxM9N9W/Wn0iBylwb18/wBIipoophKFFFTSEfn75Sz/ANUxPmn9NKKj5ShHE8T/ALl/prRWXP1M6jF+OPwj7P2K+z8L/JT9qY4vB5zvAylY/wBxEkeuBFLuxX2fhf5KftTqtODqKObzJOck+7MT8PJULI9PMSZzHmL79Ncv/jUnAktMiCuQiNIJU6ewN/5Vsop+pkHhxKLVvu0+80TsJYxsAOpgAeysGF7VYd/v5Pq1ugXIQlHBKsATOw/UeNbr3ELaOttnVXf0VJgnWNPbp51hudmcMyhSkhURBztoEXKnXcDY7zTW22SJJIuxHH7KMqlpLW+9XKMwKaksCNMoAJJ2AjxFVYjtThkDHvkJUSVDAvpvpPSDP+0+FWX+B2HjMvop3YOYghQCCJB8GIPiDrWHiHZ+wBAUydZztprdaRB3m9c9/qFR5J+HFylwSQhqaSNOM7SWAhK37ZIAMBlYkHYATqT09njSy3xmz/3VmASCwzCRIkTodRXH8PYfNmW2QTBPMx5oIJMnWQdSdT1NVjs5aDKyrlCuLhGpllUqu50AzFtBqayurzxyPTe38lzBi0+ahilxSSAwLL6QBBK+ogHT212ixp0j9ZB/4/SlnDuz9qxevXrasHvEF5aRuSco6STNM0Ph4EeqqPHvsWHv7EFKlTtUsfVQixUTl5dyRRqWxLCuYruKiKYpUPasotoyhVDwF208CDrr6v1NbMLgg88zCIXfUgBZJ8yG28aqIqOk+uP/AJrTwf1DJDndGdl6LG+Nma/o5cx5zMzG5HpR1kaNHsFU4zAZU9MyTE7aZYjfzPtqzCY4AwZ8Z39/UnX11VisRnPUAaQR7/KtHL1i8K4vd/ZUx9KtdNGe2kAA6/8ANdE+YqB5fp/c1IXw+H7VhS5tmqtlSN9zB99hXtSQLiOkxMZgRMdYpPc7EjmAv3ACpA363TdOYhhnzZoYnVoBkGqeA2Mb32Iz3V7tkfuQSGCsW+rYKEBUKsBgS2Y61fds40Iq2kYSj94bl9bj5ykKyvnzBc4B0I3PKK6HDJSxr4M2acZNDfg3CFw6sqmc9xnJ1mWAGskknTc6mt1edf6QBYgp6LZRlt6NLldZGwFsa6akwdq9BaYlVLCGgSJmDGokATrOsCpkRNEXLIbfXb9CCP1Aqq1gEUggQQIGp21A09p99aYqKdbGOKu6CiuHvqDBIGkn1DUyfDY+6ufnS/5vHx6QT06Aj3ilQrRbU1QMakxm1nLsd9423irLdwMAQZBEg+IpUJNPg+A/KX9qYnzT+mlFHyl/amJ80/ppRWVP1M6nF+OPwj7N2K+z8L/JT9qdUl7FfZ+F/kp+1OjWnH0o5zL+SXyworylnt6otq923lLgkIp5gFsi7LZoEMTCwToyzqSBdju2y21P1LZ4u5VLpqbQYtJBMAlGE+r10rQzSzdxfs2uIupcZ2UohSFA1mTMkab+2sj9iLJBAZgCAIASAMhQ6ZebQ8s+gYKxUWO2ShglxCGN4W1IZSpVr1y0jzJ0GTX3jQ16C5dCiSYoeXkPmWx55uwdnmOZgWmSAoJli+piSJImdwoqMTwYDEWnW5cC2bQtC3PIYBEke3XxKrtGrm7xAfdHtPwrHWT13VQ06IP5L3TYpXqkclKhhXcVEVjKVGg0mcL5V2h/5/aiKld6dqsGmjFxJJCnOEhpkmNYMeesaVht2QI+st8oSWzmQAoBUepj1Pj1ptibGdGWYzCJrNc4YCWOYwzBoGmxB0M/6d4moZRtkqZjw2EUBQzocpDnm+7k1084M9Ymqmw3LrdQxkmW2gOCNj1Ybjoa2Hg4j0j6OXYbZcsxtO2vnWh8FrIaDnzgwDByhIjroKGl9g6l3FzYUZmm6ozc2jwQuYNPr5Rv08jTPBqRbEsGOZpI2nNJH61Ra4SoIIYmBEGCPRKnTadf+Nq1WLGRFXwGUeyNakxxpkeR2U43FraAdyQMwGis2p0GiAnU6eZAqbeNQkw6yDDDMJB00InQ8wEesVOKwwuDK0xKtoYMq4df1UUsxPZSw0zm1Jb0tpzmFjYB7jMJkg5TPKBVtOLVN7lZqt0MBxG1/wBy3pE86/e2nXSelV4rjNq2JZgdJ5ZbTIz/AHf9KMfd4isv8PWZkBlMqdDEFTIgxI8NCNNJ3rley9iMoDRBGjePeDqOgusBOwC+Gp0Jch1XwNrPGLVmbj3bYtpyuxYAA6CDrodtN6fWL6uqujBlYAhlMggiQQeoNeOudmbOR1AYBrnekhsrq4OYMjKAwyttJMU04fiVwtjKqsbdpDlVeZoQbLJ5iQPaTWl0vUQjHS2U8+GTdo9Axk+s0K8eHt1rz78YTGYW0Zeyt9oOZSXyq+UgZZEFsgmQCGqu7gnYAtiLWYc2jjJIW4tx4iJllknaDWnZTo9LculjJM1xS/gl6UIa6LrqxDHMCd8u0CASpIG2uhIpjRAxdf7pyxLHl5TpGmaImNRnU6eddMqKxeW0LBtJBJYMRtvIUaeoVzeW0FKMTA0JnYsC8kxvAJnpNTcZNFIfmbOBoJIIfbzI09lSorfRxdtW2BBZvTaTA9NpTw6TA8vVW3DOpUZfRgQY0I2Ee6szJaURrC3IP+5urGNR9YdensrVh7YCgCYAAE9ABAHuoS4HQW/sfA/lL+1MT5p/TSij5S/tTE+af00orHn6mddi/HH4R9m7FfZ+F/kp+1OqS9ivs/C/yU/anVacfSjnMvrl8sgqK5uPGp2gk/34mlHa6/iUw84QA3M6htFLZYM5RcIUnNl3O2aNaxfTc8t5groqd5qBbDMoJAkz10JHqmoM+eOJd2HHieQqt8UxZxzDKnzXLpyrpyiDmBzF85YFSMseumLkk6k+2sf0pZJ/xFkbjXxiPOdIFRe4taVQc8g7Zeb7ub2adfKsTLnnke/0aUMUYouxVrMhWYkQDMQdx+sVgbh7ZTLrrB9IjWVa54wOXTzq+7aXEIMr8skyAJkaCZ8CSdulB4UTMsDOYxlO7ZZJhpjlnSN6o5VbLON0il8FOaGTW3GrAwYEEEAZQN/A+FS/DjLQygNly69BknSPUesa1eeFyNWk5FUmNdGzT7tPZXA4QeXn9EQNNIObNPrObpG1Q1+iW/2Vpw5wVOcaZJGYwVUlifV095FN0bUGlx4axUKWGiZNFiVlT1J1hY8Na14KzkVVmcux9U6fppT47DWW0GigmnDTkUZqw8dxly3ZZrKZ3BAjKWgFgGbKvM+USco1NYDxW+tvDFrBDPD31CzkSVVgJIIbmzRqYU6HcTwxtqyKUvZD4UN0Pn/xXnE47fRAWsszZMx5WWWFu2xVQqHUl2OsCEMSdKeYW+XtI7LkLCSszH970HBxdsN2XTXJqi3j0MATrESCJzTBHq0OtVjilsgnWFAJ0PWI/cUE4r3E0+KNYaYO1dfGsp4khMTroQCD12qcPi1eCJ5hmEjcAgae+jcXwCpI0XBUA61mbiVvTXQkrsd4n3ba+uurfEEYxrrEGDEkZgJjeDQUlVBcdza2BS+ENzMe7aREa+iddJ+6NQQfXqa7HZiyAgGcBBCwwERsYCxm2165RMxWLEcQWyue44RRuTt4D1zqNKvs9q7Ped2WOYW1uFgAVhgpBEEsZzLHLBJABJIFdF02VZIJPlGTlhKMtuBjheGJaJZSZaZkzu7XDsB964f0rVS4dqrAZALgbOwUEAsATbLgHTcgAZRLSwkCqrHarDMiuboUMCYYEERbF1gdIkIQ3gRqJq1aIWmzdcwKNMrOaZ8JK5CfPLpUnCCQeaQInMZiQf3A91Yh2owx/wDWXfLsw1mNZXQTpJ0B0muLXavDMobvQsqrwysGhssCI3500EnmU7EEnV+xvhrsbvmKQwjRtCJ0OmXbyFaAK5t3AwDKZBAIPiCJB91d0bsCSXB+fvlL+1MT5p/TSij5S/tTE+af00orKn6mdTh/HH4R9m7FfZ+F/kp+1OqS9ivs/C/yU/anVacfSjnMvrl8soxp5DSK/wAORy2YE5oJGZoJUAKYB3EDXxANegxCgqQTHX3daUXEIJBOvlWR/UYS1KfsW+kkqcfczHhNsxy6iCCGIIIOYEGdCDrNV/QtoDRTG3pNoIA016ga+PWte1EefvisxX3LrafsFiwFBjqZ9p3qyoVf7mpqGXJIuAoorm6TlOUS0GAdiY0B9UxQHHYFecsdrgQrFVy5VZ4aShIullOwBXuxM9CfVVbcVxVsd4ULWhaQQwCszgIzmNCGbNcRRtmVdNav+dYuWBs2hE65XIYhCSdNwzQJEnWCKsRx1zX2Rt2XL2stFgIYBiFVpSGY93CrzSTF1T5A+FW8L7R2sRdvWrebNYbK8rAmSNPHUHeKy427iTcstbtwuXNcTKg5iYykGYPQkNyiTzRFV3cfjMpK2IaUbRMpeLoDBiWPd/Vz6UkgkiIo+HFrb+QamPrtqVI8QRuRuI3Go8xtXmsLwvFr9WLgtqqqAQdDJfNA7vV4yEvpqPR5jDPBcWYFxczaEsCVCcoVSYUmSA/eKN9ANTudf0oJMhgRJIO4hc3QxtTFk0bch02Jb2AxdtSUuT0Cg7TcQ5oCzIHeSRrrprTPhVi8FPfNIYJCs2Zl5YcNAC6trp4n1VeeLrOuZdQJaANRmGs+FaLOKzqGGxEiY8xQ8XVtQXGtzIOGINs3SOY8sTEeG50qfoq3roQCAIkjaI/YVtQx/wDVRcTWmVEVsx/MUkNBkEQZ2gRP9+FFvAIDy5gddcxkzBM+OwrXUJT6i+EMuV7sxjhluIy9I0mNisx4x+3qqy1gVUgid5gkxOXLMbTEVoQdaMug9VLTGxXKinF4JLoKXFDKQJBEgwZH6waj5nhUBN4Ii6Q5fuwpCqiANIy+isQRqFI1AI0ZT/e1ZMdw5LyG3dXMszEka7TIIOxjyJFWcOZ45Jp/KIskFJU0XthMAt4WcoDjK4EuFDBAFYGcofKRzbnTUmq8VgeHQWc2eRJP1uoQ21tDQPsUyKPGR41U+CwrxfdpNxhYDW25UyghdV9GO7Gp0BjQVK8LwJQc7LCgg94Q6ytqD45stu3O8SZ3roFurMzgm5awLXrLFlDMSQubQuxW8ouAto0tIQ7ljoY0uGE4euuayMu03tBlKiQC+kZbaz4Ko2AFcWOzmDLAqznOxAHesVbJ6SSd1AEETssdKwX+E4JrRS3cFqYJLGdEuMArAEGc3j0TWRNEWx6/DqoRQkZQoCxqMoACweoiKspf9K2raqrXASCLZOgMgAMzAQFAkE9NdK3W3DAEbESPI+dPI2fAPlL+1MT5p/TSij5S/tTE+af00orLn6mdPh/HH4R9m7FfZ+F/kp+1Oq8Z2R7UW7fD8ObgyqLeVYbPcco4ttFsDQBiB6U6jQTTa92wsj0QxJnKCCgIW6LLGTqAGJiRrlNaMWtKOdyxeuXyx1fs5h4HofD4+VK7iEGD0266b7++stjtpbZmHd3MumRssl83c5IXcFjfWJ6CTE6U8S7V4drbXFzsECkckZ+8cW1CFiAeYgGYAmq/Vw8XE0mOweSabRrLya7msnDOILftJdScjiQDodyII8wfVWuK5ue2xrx7ma1xG2xIV1JBykTGuZkjXrmVgB1iptcRtsoYOsFQ+pC8piCQYIBkb+NIuOcLs2LZci6c14OVVol5dwxGUzG22yp4TS+xhsMGJN1wuQQMgLAW7Y2fKQcosuDEgmPAGpVijJWrFqa2PW4jiFtFZmdQFEtqJGmaIGswJjc1ZaxCtsQTrp10JUmDrEgidq8aVwY0ZbgEXVOuYJq1oIpyyzN35bUkjMusaU64VwrDuTdQOd1lpX75c5dAYzNGmmkEGDQliUVvf0FOx5FBFFBqAeSw1rLiMcqXEQ7t+nQaes6VraqXC7mNSBPrB5f12oO/YQuuY1GhjbJ5VmSSqh1aZ3A0BEx16VVfuoqkG1s5X0ySSEk67+jA1MVdxe6LdsG3bR2a6ixlB1YxMAiSB6xS+32kWYe1JLEHLEDn7oscxkyCug13p0cMpK0JzSGD4y2HZcuqlTv10t7dMoYCrL/EEsjLl0UhQJ6Zcx1PgKSW+11shs1klRmZQuQwoRHOaWjPmaCBtAnWadcPxC3O8i3lNtjbYcpOgH+XSIjrt7qe8M48jdcTfH61LDehBHkNK6ZpoWDSLuJXnXu+7y89xUYspOjGCRDD9aWDtZmgCyxLMVAzASeSFGnpjvIZfu5XMmK9BcxKx6SjpMqNzG/XX9qDfGmo856EGOvXX9amjJcNEco0IbXa9WgizcgsqgnlnNqMojVipRgvXNEgg1X/ABeSOWwx3++B0UxOU8wLww+6VI1in7Y1f8yjXKTnG/gdd/VvQ+IUDVo6Elhv136zUijHsMcux56z2v8A81sz3uQEHYNcdRmGXRgqhiCdQZBG1NsLxQXLt62Ede6glysqwIJOSNSYGg61sF8GIYQeoM+Hh6q6D+EnrufH9PZRaT3SEpb0xd3mHweHsKlgsl1y0FmETbCksHBgd2+WGhQBqQK4vcUwaIxW3cAVT3fM6CRabrm+rzrayyJLgbGvS2sKtxVNxFYg5lzKGIM+kM0wfXvXbcNtHe1bMeKKehHh4Ej210EE9K+DLlKOp0eftcYwaXFYJcF2SQokkN3i4fIVDxOZgB0jWa08Mv4TEkLbVj3aqwJDLGf6yAZ3+s1H+o7imi8IsgqRZtArAUi2oywZEaaa66daus4REkoiqSADlULIUQoMDYDQeFOoba9jLa4FZUyFIM5vTffSJ11jKu/hWzD2FRVRRCqIAmdPM13U04a3Z+fvlL+1MT5p/TSij5S/tTE+af00orLn6mdPh/HH4R9c7G8LsnAYdjatkvZTMSiktEEZjGuoG/gPCnTcLslgxtW8w2ORZGpbeJ9Ik+ZJpf2K+z8L/JT9qdVpRXlRzmX8kvlmP6FsRHcWoMyO7WOaM2kdcqz/ALR4VY3DrRBU20KsMrDIIImYIiCJ1isfH8XfRbYw6q1x7mXnHKB3dx5JzLAlFBM7EwCYBWt2rvGQuGy5XKszsYCrdtW2MKhMxcJjoFnWIo2kNSbN13DhGKqAqjYAQoHSANqiqOH425fsF7tsrctgaICTcm2LnKpAg80ZZOoiatQnwI0Gh0I0mCOhGxE7g1zvW4HCbl7M1+nk3jV/BziMKlwZXVWEzDAET4waVcfwapYuPbw9u48qcpthp1y5iq6tlUsYGu4605oqlGWlk7ViLh62ntob9i2l505k7sAwX6SPGGKzInXatn0pbQhUAIJklYgZis+Zm4p9eateIwiv6QmIj1EGQQdwR/ya4t8Ltg6WwT5FvDxnwX3Ci25vb6D5Yq2ZX4zm/wAMTBWZ00L5DsSfXMbQetdW8ddYrFoqCRJYSQCJncD+zTvD8LAGsL4BQB/xWi3glHrPr+FXof07LLnYqz63GtoqxLxHhpvBAAYDAnfVSpVgDHgdPKs57PMNSzKoLEADaWL6yehI1jpXqaKvf/Mx1yyt/fT7Hk7/AA0pYupYJDspymQIaMqkERGgHupfbtY1SqCMoEG4Sjme9BLANzf4eaA07LMmZ9xcw6tuKWXLRUwRHhVLP00unjfK+Cxi6hZZU9meTtYzHO7KAAQUzAouX0YchiRMvGn+WSDtWm8MfFrIbQIvN3uYLrakZcoWQNM2gJO2tehqGSCQfbVbXtq07E75q9wU6jwmpFJbHam3ndXVly3BbB3zTce2CAQNJtnUZveCBD9q7MbXIgNOToQp6nTldWJMAKZnemeFJ+wdSRjt9kMrKUueiyNlKkAFTcLQQdMxuTHjm/zaVcKwlhcQji9mIMhMhEBg/cDXQd3b77ymTFObXH7RuLbGYMXa2AQBqgzGRMgEbEjXyIJhuzdiScpBbvZhiP8AGEP+mg8JMb1L4rW0thuixGMLaKM63beTJccA2XdUt3SEJCk5s4e22h8SIAir8LwhbwuotzMoS4gzWjKteW2zZmbRiMimAARmpi/ZmzDBcyq4KlVaFgnNEEHTMSdOpNacLwxbbs4zFmVUMkeiswAAABuT7dI2p/iWtmR1T4M1jggW/wB6GPp3GyahRnREAVZgEZdT126U1t28xA28enrP6A1yz+qlmGdHxJufOglpUu2mskQMykW2bMSAIa7biRJgQYmpcEHkmr4IsklGLo9ZhcSlxQ1tlddgykMNOkiRU/OV0OZYLZBqNWnLlHi2YERvOleTxHZzCZRGJVFW1kY51JJyuhcuzSubNzDZu7QaZK0Y7B4VbBUYi3bS3du3xkySjBXccoPMbZuBxp91B571mdpR6a1dDCVIYaiQZEgwRI8CCPZXZFeNw/Z2xcIW3iYAF1BbKqSQLpL6SC6FxrOjCdpJrUexxLue9yq2UgqoB/8AWDqwB2i6oU9Aqj7tK2LSu56Z2A301A101JgDzJ0rqvOWexqhyxvMTnziFCkEvbdogwCe7iQPvGmnBOFDDWVtBi2WeYzqSd4JMezSZPWjuBpHw35S/tTE+af00oo+Uv7UxPmn9NKKy5+pnTYvxx+EfZexjRw7Ck7CwpPsE1qwPaGxeTOtwAf6+Q7Bpho0hl19dZexqzw7DA7Gyo94ow/Y7DJkyh+TUfWNrooGYbEAIukdPWZ0Y3pRzuStcr7sYji1n/vW/u/fUelqvXqNR76ownaXD3Ii6oMqoDHI0sodVAO5KsNB4xVA7JYfl5WOXJEux9AMFkEweV2Gs6GNABUr2Uw4jlbSBHeNBAyaETqD3duR17taduR+U64h2lwqWs74i2EclFYMGBaJIBWdgQT0E61TmqMX2Lw1y2ttlbKpkQ7A/wCGtoqSCCVZEUFdjFXtw1gdBI6Rpp5fpWd1uGeSmlwWsGSMCrNXVqw7bDTx2FJuHcTui/iPnVnucPYDEXSHAgNlWWIi5mXm5NtjrXpLPFrJc2ldQy/d22CkwTodGU6dD51B0/QLnIS5uplxEQYc4w41rTWQMOF0uQY9FYIeYYli6lMojKDNZ8HxfFWbdtrlokuqBma08q73VtlSqqk6NIVQxMET1PrkxlskAXEJMEAOpJB0BAB1BJHvFU4i8ZECUygggBpJYAR0gDmn4Vo4+kxwlcVuVZ9RJqpcCa1xzGEnNhMoABOju3+CbjAQQrS4CCDoTB1qLPHcYQC2GyyADyXCVb6nM2UGWUd5dhRqe6OtODj3Ak2jsDpJ3OnTfqfCRUvi37pmCQ3NlWCdhOsx19+lWdD7lfxY+yOODYy9cFzvrQtZbhVRzSVGkmd+hldDPqphNY/nzSQLZiQAYOxMTt0191VPimdMr2iQ/KRzbMBmB0kCGj2GjoY15Y2ZLXbLDsltwxh2K6j0QDq7kSFWIOp1DCNZFV4rtLh2UkNIDKqtB5iwJK7SsZSOaNa4HDLMhmwoJ30QqPQXdVEHlAWDpy+JrZZ4Bh3VS9gAroAS0jKYGsydh7hUeTE5RcZcMkx5Y2muTBY7TYZZLNBCqwYg5czZoQGIZhlJJEgQROhrvi5uC2y2WT5w1tntq53gwSfUJ/XwBrViOzVnNK2LZMgyZ0KzECYG523zGZmt1/CMynmgxsPR8p3109w8Ko5OlUo6Irj/AN/suY86jJyl7nibFm+otC9ZtOzr3l1ktKyh7ednnTme4pRV/wBRaKp+cXSO8OFB5cpt9z0BYASVzFRlV8vsHjXrsw1kxHifYP10qtsSg3ZROvpD371jeNT3RoaLWzE/CLwuu5bD20NsjmAB53UOYMAyFKz1kxTkKD6/78Kpt3FHosvMSYkazqSI3kzrWS7hmdmIuLDArEzoII1B9RmOjGhk2fl4BDf1DIp7P78K5Jn9qxWsHqHUJojQFMidxBgDxE+uq7+IuRcW3L3QikKyBWz7OBbmWAIkHQGQJO9HFFyHyh5XJcLk64xwpcRbYHvWNjLdCJKFyUJVQxUgyJkrqDtrS/iWIwDW2ud2Xud2WhCcpzFsWurgCCQ5BZZyo6xIApt8+vACytlryMg+su2XQEtcVSHXIBlCljECcnrrDhsZfi4Tgg4uOhOdHCouXlSGUgqgEAqIXMSd66DFjWONGXlmpu1/JBuYAXGIt3xcZ4GUHNIu5g1uCYAuWdPbpBNMsDwDC30NxO9ZbjXDJc82dTbfX0isaRP3RvFUpxS8cpOETV7XoKzOgfMS8hRlZFLEMOpb2+lw2FW2ioghVEAeoes7+MnzqdIgbowYXs5Zt3u+UMbkMCzGSczMxJkby77Rv5UzqM401Gu2u/XTx0rqKcMbsipqKmiA/P3yl/amJ80/ppRR8pf2pifNP6aUVlT9TOow/jj8I+zdivs/C/yU/anVJexX2fhf5KftTqtOPpRzmX1y+WFFFFEiCivL4vjotcQHfOqWu5NuyCwl7pdGcxsBACCSDsQIM16gGmxmpWSzxOCTfuZuI8NS+oS5JUMrEAlZKmVBI1jNB0I1ApSvYmwI5ruggc4nRVRTmy5pUIpBBGo1mn9FGkRptHm7nYWz3RS2zKSIDEglRKmVKgHMMsrroa9FbthQFUAKAAANgAIAHkK6oopUJtvkKyY1LhZQkgdSCB95dPYMx2PStdFFOhslqVCtrl4ggCCIPhr6RGadRIKx4EdK34fNBz7yfdOm3v8AbVtFFyGxhTuwrk3BIBIk7CRJjwHWuqR8S4Bce5ce3dVDcUDMUm4kWntgW3nlXMwfSDIOvNo1ki/Y8qDcAiSBJgSYknYDxNeU4jwl7Mu+KcWzfDZT3rnLJItgISfQzKdDIUExBnu5wZHtWUF7Dtkw4w5z84AuKuW4gLytwhRAO4iNtRY7SjZj+HzdzE+jJIj0tZX3NrWO1w7KCMwIKhTKzsuWQZ0HWK4Xgj3nbu8Xm7p7itq7czKrJm58pKKQpC5RHg01WexOIFtguMYXO7ZFbnIE5crQW0IynWJ5qx8n9OuTlH3L8OrqOllpwABHMAPq5mBqsKoDE6Semu9L8UbeHlWulStvMeUkhT9SSCD46AdJ8K9DwrgDph0S9c766oGZ2UMCQZDQZkjSDvpWPG9l0vXD3iksRBOYgRlZZ8udj5wegqN9A4tWvof/AHcWqT3EXGzh3w74Z77KGb0kg5IdAVeNIzONNNJ8Ksw3BrTFlXGKgW2gPPzNFohXdw4k5FzcsAhdZgGvQ2uxGGXZWDFi2YOynMWW4SIOnOgPvrr+CsLlyhGC7AC44ygjKwXXlDD0vHrV7F0rx12KuTOpoU3uHIWcDiIVyxbR9YXvC2YG5EglRoAMtiImTTDA8Edrd8d8WS9bCWmLd4MrWwLlyJ++xJAnQeE1uxHZiw65WQkaiMx696f3v3PePCmGGw620VFEKoAA9Qq6kV3I84exjAEJiCs5R6JBCoLiWhKuuttHSOma2CQZgWp2XuTL4l2AaVHOIGdGg88MciupMRznTSvRUUdKBqZ5Wz2OuquUYkgC2ttQqsMuS09oMPrDrLlj5CmfCuBtZus/elkKsoQ5jE3WdYZmMQrZYG8Anam9FKkLUwqaippw0/P3yl/amJ80/ppRR8pf2pifNP6aUVlT9TOow/jj8I+zdivs/C/yU/anVJexX2fhf5KftTm5cCgkmAAST4Aak1pR9KOcy75JfLJrPj8KbiFVuNaPRlCkjzVwQw9UVnw/aDDumcXVAmOf6szlDei8H0WVttmB6139OYf/AL1r/wA1+NG0wKMovg8wcBdsPctgWma67CyzlxIus1y8rBRzKoVeSYZRrEGPT8N4YLIMM5ncM7MJ8QpJCnxywKzXeP4POC2Iw+ZJAm6gIzQDoW6gf3NW2u0mFYhVxNhmJgAXUJJOwAzamooRjF3ZYy5MmSKTXzsMaKWv2isDvBmJNpxbaLbnnJICLC87aHRZ2qzCcds3X7u2+ZiucQDBEI2jEQSFuWyQDIzial1LuVvDl2N1FYrHG7D21uC6gVwCuZgh1EjRiCDBBj1itdq6GAZSGU6ggggjxBGho2NcWvY6qu5iVUkExAzH1DXU+4/2RVlUX8Er+kCdI32229wPspyr3Gu/Yn54sxOuukHoFJ/Rl99R89XbX0sux3ImPcZqg3LQaZMmfE5jnAYes58o/wDgVHc22OSXmWYzEy+ZSTp6mjwkeqnUiLVLui9eIIRM6ZQ2x9EgkH3A/wBmpXHIeu8xofu7/vWTurRHpNFxdI6hQFj0dNBt6jWtMCogakAggE7QSRH/AJGk0gpzfYq4rwi3iU7u8uZMwYr0MAiD6tT+lL7vY6w2pN2ZDTn6gl9eXWXOYzOu0DSmfE0c2m7skPErlIBnw10rDfXEZ3ClsmUop5WYEAEXIMTmOYb+GgqrkyaXWlstwja5NPCeDph1ZbeaGIPMZiFVABoNAqqNfbU42y7OpXYD/NEnMCdvUsf+40uuLiyBlzLyBTzBoJJYvJ3IAC/+71V3eOKYsQCoZQoAKyjDLLQfHnG56aCmR6quIP6FLp9S3kvs2IbwgEiTMbf5p/8A1/U9a6xVm4XlTpoN4iCJK9JILCD4AilONTExLDWWWZAA5lhh7AxGmk10nFbiWs11soQEuxjQLuxMeAn203++ipVKLQH0jraV/wCzbae8xKkqcsA7DfKT08M/6UxsAhVzGWgSfX129dIOF9r8OyK3eytwPcDmFUKmjZs5DaGdACeu1M07QYckgXrcjQjNtqF6/wCplHmfUatrJqVkKxuLN9FLk7RYckDvVGYgLJjNIUiJ1++u8ekPGrMDxqzeYracOQoeRqIZmUa+Mo2nl40h1M0374QSdvUJqReXxA9RMH2jpReshgAZ0IOnqMifESBWK5h7QYqc0kFiS0AA5hMnzI82HiKcqZHJyRtF9f8AMvvFdJcB2IPkZ/asVvA2ieUyRB0b1yP1H71pw2FW2IXQb/oB+wFFpCi5Pktqaippo8/P3yl/amJ80/ppRR8pf2pifNP6aUVlT9TOow/jj8I+zdivs/C/yU/ammMK92/eehkbP/tynNtrtNK+xI/6fhf5K/tTp7UggiQQQQRoQdCD7K0o+lfBzmXbJL5Z4zCcbwOGthzdv2GLFZZm70/VWTB7qQV7vuP06zVv/wCQsD+OxH/le/8A4p2eyuGKC22HRlBzAOufUgLMtJ9FVG+ygdKq/gvBfhLP5YqLw5fosrLi99X2hNd7I4HFn5wbGLvG7D95lxBzggQ0geEVOH7B8PtujfNr6kMuU3FvhM08oJbl1aAJ3MCvR2+A2VAC2gABAAzAAeAAOlWW+E21IYWxIMg6mD4iTofXR8LfhAfUbUpS+zzGOuYXvr5Ivm8LltZQ2s2abjIEKkKCIuEi5zRvuKu7O3MIb69wLk92chb/AA9LeH7zKJzBsncTm00MdadX+ztlyxa2WZ4lizyMpJXKc0oAWbRYHMaswvBLNt86WgrZcsiYAhRoJgSEQEgSciztTtDsa8sdNbnk7FjhioBbuFwgzBM3ibJYguoEnu7ZOu2aN6ccK49hLVlUFwWwqs2VzzAG428CJJJIA1gjStg7K4aAO5EAADV9goQdf8qqPZU/wthtfqQMyFDBcSpJJGh9ZE7xptQUJLihSnCSpt/8GSNIBGxE+G/qOoqa5s2AiqqiFUBQBsABAHurvKamKpmHD0EaHTbXaCW09pNT8yWS3NJ3130AjygDStGU0ZTRtjNC7Ge3gVAA1IBkSZggltPaxq+pymjKaHIUkuCKKnKaMppBAV5azwfHIqZb4LBLKmSNCi3A26HMuZkJ2ZwCJEV6nKaMpoUOTo8aeC8QWyttbiQswC4J9ABde61GeWAOojUmdLOFYC4Fe3cPel7hYm4O8zWiOdMoChGIBA6eU167KfCjKfCocmCM2myXHnljdo8rjsNZw3c2EwuZXtXA2TMuS2r2jcMKCN3zEkr6JEyQDh+d4NmR1s3AGL3crLCs15binMSxIBUXWAUZZIOmle3NvWY12mNYMSJ8NB7hVS4FAABbQAbAIABv0j1n3nxqXSRqR5McRwMZmt3Y2zXCTIRLN5ZLXDmlEtEKdYRtIBq7g/FsLaurbtIVDMti2QxaRJaWDNsHcgMJ9MbTXpvmCf8AbTYj0F2IykbbEAD1gRQOHoIi2mm3Iunlpp028KWlickW1VdwiseYT7TpttrpsPdV2U0ZTThjV8lVrDqslRE77+JPU+JPvqypymjKaQkq4IqaMpoy0hH5++Uv7UxPmn9NKKPlLH/VMT5p/TSisqfqZ1GL8cfhCX6Zvryreuqo0AFxgAPAAHSuvp/E/iL35j/GiihexI4rUw+n8T+IvfmP8aPp/E/iL35j/GiilbBpXYPp/E/iL35j/Gj6fxP4i9+Y/wAaKKVsWldg+n8T+IvfmP8AGj6fxP4i9+Y/xoopWwaV2D6fxP4i9+Y/xo+nsT+IvfmP8aiilbFpXYn6fxP4i9+Y/wAaPp/E/iL35j/GiilbDpXYPp/E/iL35j/Gj6fxP4i9+Y/xoopWxaV2D6fxP4i9+Y/xo+n8T+IvfmP8aKKVsWldg+n8T+IvfmP8aPp/E/iL35j/ABoopWxaV2D6fxP4i9+Y/wAaPp/E/iL35j/GiilbFpXYPp/E/iL35j/Gj6fxP4i9+Y/xoopWxaV2D6fxP4i9+Y/xo+n8T+IvfmP8aKKVsWldg+n8T+IvfmP8aPp/E/iL35j/ABoopWxaV2D6fxP4i9+Y/wAaPp/E/iL35j/GiilbFpXYPp/E/iL35j/Gj6fxP4i9+Y/xoopWxaV2D6fxP4i9+Y/xo+nsT+IvfmP8aiilbFpXYruXWc5nJZjuWMk9NSaKKKaWEf/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data:image/jpeg;base64,/9j/4AAQSkZJRgABAQAAAQABAAD/2wCEAAkGBhQSERUUExQWFRUWFxoXGBcYFxsWGBobGhgbFxgYGBgYHCYfGBwjGhgXIC8gIycpLSwsGB8xNTAqNScrLCkBCQoKDgwOGg8PGjQkHyQsKSwsKiwqKSwuLCwsLCwpLCwsLCwpLCwsLCkpLCwsLCwpLCwsKSwsLCwsLCwpLCksLP/AABEIAMIBAwMBIgACEQEDEQH/xAAcAAACAwEBAQEAAAAAAAAAAAAABQEDBAIGBwj/xABFEAACAQIEAwQFCgQFAwQDAAABAhEAAwQSITEFIkEGE1FxMmGBkdEHFBUjNUJUk6GxFnOz8DNSYnLBJVOSQ4Lh8Rey0v/EABoBAAEFAQAAAAAAAAAAAAAAAAEAAgMEBQb/xAAtEQACAgEDAgYCAQUBAQAAAAAAAQIRAxIhMQRREyIyQXGRM2GxBRRSgaHwFf/aAAwDAQACEQMRAD8A878mHZC3jGvNftu9tQlpcubluXWhbhy/dQKSZ01E1o4B2RsseHLety16/i7d/mYT3IGUaHlgztFWdnOzvE/mlr5s9q3bdxiARcZHY5QqhyBqoA9HbU07s8L4wvewMHNy5cuhjq1p7oi41kleTMN96iWN1waWTOtT86+xBd4dhLfD8PiLeFt4pFCHFP8AOHS8txswNp7a+gk5QGE7eua9AOyWCfG4qxZwKscPbs5VfE3EDtdZCSWLcsKxAGskDxpfiOx3E2wgwoTBW7cJnNvkuXMnod6+WXgmfOrMT2X4s9y/cJwwbEC0HKsRHclWtlNOUgopmjol/iN8WH+f/SngXYHD4i7jwlu5cti62HwrDPyPkuPnf/SpVF5v84ry3EuEW0tcOYLDX0Y3dTzEYhrexPLyiNIr3F3hHGS6urYe0VvG+RbdkV7jZcxuAemDkGm2p8a4xPZ/ily0LTWsAQCxVss3EzXDdIRyJUZidB0oeG+wV1CTtzX3+qKuG/J1Yu3eJKLLkLfuYfC5S5Ft0t3LmZzOqyLa806sKT/JRwuzeu4gX7SXAttSA6hoOYzE7eFP24RxrOjq9hCt575CXGVXe4wZu8A9NdAADsK19heyGJw1+/cv90BdgxbaROcuQBHKNakhjepbEOXqF4Ulr32qmPbvYnB65sNh9fRy2wI8STSu/wBjbHe3WXC2CpWE5UCglQJidIMn0TXrsg2IkHcHWfGZ3pFf4IqWjndEthIuGMoyi53hJPTSBJ8KGXC62Vv6KMOofevsWWuxFibYfDWoWUcgIBEmHzCCWiBBX16Vv4b2Kwi21D4ayXiWzIrGfhtXeB4TnQOl23eDMXJjPbZipRjoemkeGU1ownBe5uK5cGAEGYQTKLbGviWXbUa+OtNxQlFryfbQ7JmbVa/5I/g7BfhLH5a/Cj+DsF+Esflr8K34jEurQEkRuQd65um4UBBAMGf+IJ0FXvLdV/wqeLOrt/Zi/g7BfhLH5a/Cj+DsF+Esflr8K2WuIj7wj9a0fOV/zDx3oQeOfpoLnkjy39iv+DsF+Esflr8KP4OwX4Sx+WvwpimKDMAPP1nw06DXzNX09wj2GrNN+7+xP/B2C/CWPy1+FZX7NYKGPzSwEVipYW1mV30y7Tpv669FVb4ZDMqpneQDPn47D3U2UE+EOjmkuW/s87/DvDiQvzW3PT6rU8xU9NQCDJ6V2ezWCV2U4OyAoBnu1IIY5VI0mS0rHqmtq2VS7CgEBtiBoTJ08IJMeFNTZUySASQATAMgSYPqnWoYVO6rZ1wSSyzXLe/7POW+B8PZlUYSxzEie6A5gA2XUamGn2VsHY/BDX5ph/Lu1+G9Mzg0mcizM7DeBr58q+4VbUqgmqkMeaSdxb+xcexeBYaYXD+y0vwrNc7IYJd8JYJ1j6pdR7qc5RQ4J6+/cesGooYnB90ST6hzXun8iVOyGBOowtjwju1/uak9kMFMfM7Hn3S/Cm9u3GvU7/GK6mrGmPYg8XJ3f2KP4OwX4Sx+Wvwo/g7BfhLH5a/CnFFLTHsLxZ939iJ+xuEBkYSwQendrpppGnjU/wAIYJoZcLY8u7WD+m9PKgr4aeyloj2B4k/8n9n577fYdLfEL6W1VEBWFUAKPq1JgDbWaKt+Uk/9TxP+5f6a0Vly5Z0+JvRH4R9m7FfZ+F/kp+1O6Sdivs/C/wAlP2rdicKXYyYUqF3g7ksdt9FjyNasF5UcxndTl8s2VNLfmrhiSyzy6zEkEs2nTMzAeVTawrKE1UgIVPNvOXmmPEMfaKk0orqb7DCiqMHYyCJnXfrA0UH15QKvpjJFugqaiigEKzcTwXfWblrMVzqVzASRPWDvWmsl7HxoN56gwNdZ9lCUlBXJ7Dopt0uRRiuxouNna85Y5y/KoDG4ecwIgEZRGvog7kkn8FoHdhdcBjIXTKkXA4Cj1Kqp5CleE43jwq57ZZmaDKDKq5QFYFSCGzEkgiBljaCbsNxvGqD9WtySpBdGTKCqhpUGYzdAJGYnUDSCGXHLglcJx5GFrhy4e0cOjMEOYkqe7YTGilfRgj2yaXdp+JYi3bDYex3zm4AVk6KZJO/jGvSZNZl4hiy0m0IYgnlaAMxBAgjmgzOo9VZ8djMecOjW7Ki7nOZQA0AISoi4ygjvIUsCeXmHhWZlnKWT9ccl2Cago/7Lb3HL6NdmyWVXy2wqtzKXYFsyggQqxEayCDrArTtFeVVzYd2abkwGEhVzIwhcozGF3n26V6O2SAJ0aBMeMa6+ddBtunSennVZSt0okrpci3szxW7duol2ywBNxg+VlSA9zJEoOirvBMgxUW+McQc20W0quQhLMhCHNbvXCZnljLaUjcHMBuKfXcKCv1TDOvlqZ1PqO8esCu7hvCQq6c0SZOxjUtoTC6a710GLFpjRjzzJu6N5ri40AnwB/asSG4EkSSSdW6KAQpj1wCeutdsD3JLTLSddIk8ojppFSz8sWxkJamkLwKd2bkop09njtSQ+721vw2PUKFM+fgJ39f8A8VidDlUZy1OrNLqIXFURxniBsorDKMzqhd57tAQed4jSQF3GrrqKU2+2qQp7tyrf+oIVSBbt3GYKxzARcXlMtAbeNb+PYG+b9m9bdVt2kYtmuFF3zc0DbLOp9ulY8Lg8ddsk/OFbMpAKMjK3Legllt/5zZBg7K0evYbdlNJUMeAdofnReEyKFRhLAscxdWBA8GQif+acUi4TbxRvN3t9XRHuAqmXQnIbSnlkQhJiZmNwae05DZforTEKZg7SJ6aGCJ23Mf8A1UXrwAJzARJ8dhJ03rPdwyKqqSYLEKPWQxI9cy3rrgYG0SBmk+jAYaxM9N9W/Wn0iBylwb18/wBIipoophKFFFTSEfn75Sz/ANUxPmn9NKKj5ShHE8T/ALl/prRWXP1M6jF+OPwj7P2K+z8L/JT9qY4vB5zvAylY/wBxEkeuBFLuxX2fhf5KftTqtODqKObzJOck+7MT8PJULI9PMSZzHmL79Ncv/jUnAktMiCuQiNIJU6ewN/5Vsop+pkHhxKLVvu0+80TsJYxsAOpgAeysGF7VYd/v5Pq1ugXIQlHBKsATOw/UeNbr3ELaOttnVXf0VJgnWNPbp51hudmcMyhSkhURBztoEXKnXcDY7zTW22SJJIuxHH7KMqlpLW+9XKMwKaksCNMoAJJ2AjxFVYjtThkDHvkJUSVDAvpvpPSDP+0+FWX+B2HjMvop3YOYghQCCJB8GIPiDrWHiHZ+wBAUydZztprdaRB3m9c9/qFR5J+HFylwSQhqaSNOM7SWAhK37ZIAMBlYkHYATqT09njSy3xmz/3VmASCwzCRIkTodRXH8PYfNmW2QTBPMx5oIJMnWQdSdT1NVjs5aDKyrlCuLhGpllUqu50AzFtBqayurzxyPTe38lzBi0+ahilxSSAwLL6QBBK+ogHT212ixp0j9ZB/4/SlnDuz9qxevXrasHvEF5aRuSco6STNM0Ph4EeqqPHvsWHv7EFKlTtUsfVQixUTl5dyRRqWxLCuYruKiKYpUPasotoyhVDwF208CDrr6v1NbMLgg88zCIXfUgBZJ8yG28aqIqOk+uP/AJrTwf1DJDndGdl6LG+Nma/o5cx5zMzG5HpR1kaNHsFU4zAZU9MyTE7aZYjfzPtqzCY4AwZ8Z39/UnX11VisRnPUAaQR7/KtHL1i8K4vd/ZUx9KtdNGe2kAA6/8ANdE+YqB5fp/c1IXw+H7VhS5tmqtlSN9zB99hXtSQLiOkxMZgRMdYpPc7EjmAv3ACpA363TdOYhhnzZoYnVoBkGqeA2Mb32Iz3V7tkfuQSGCsW+rYKEBUKsBgS2Y61fds40Iq2kYSj94bl9bj5ykKyvnzBc4B0I3PKK6HDJSxr4M2acZNDfg3CFw6sqmc9xnJ1mWAGskknTc6mt1edf6QBYgp6LZRlt6NLldZGwFsa6akwdq9BaYlVLCGgSJmDGokATrOsCpkRNEXLIbfXb9CCP1Aqq1gEUggQQIGp21A09p99aYqKdbGOKu6CiuHvqDBIGkn1DUyfDY+6ufnS/5vHx6QT06Aj3ilQrRbU1QMakxm1nLsd9423irLdwMAQZBEg+IpUJNPg+A/KX9qYnzT+mlFHyl/amJ80/ppRWVP1M6nF+OPwj7N2K+z8L/JT9qdUl7FfZ+F/kp+1OjWnH0o5zL+SXyworylnt6otq923lLgkIp5gFsi7LZoEMTCwToyzqSBdju2y21P1LZ4u5VLpqbQYtJBMAlGE+r10rQzSzdxfs2uIupcZ2UohSFA1mTMkab+2sj9iLJBAZgCAIASAMhQ6ZebQ8s+gYKxUWO2ShglxCGN4W1IZSpVr1y0jzJ0GTX3jQ16C5dCiSYoeXkPmWx55uwdnmOZgWmSAoJli+piSJImdwoqMTwYDEWnW5cC2bQtC3PIYBEke3XxKrtGrm7xAfdHtPwrHWT13VQ06IP5L3TYpXqkclKhhXcVEVjKVGg0mcL5V2h/5/aiKld6dqsGmjFxJJCnOEhpkmNYMeesaVht2QI+st8oSWzmQAoBUepj1Pj1ptibGdGWYzCJrNc4YCWOYwzBoGmxB0M/6d4moZRtkqZjw2EUBQzocpDnm+7k1084M9Ymqmw3LrdQxkmW2gOCNj1Ybjoa2Hg4j0j6OXYbZcsxtO2vnWh8FrIaDnzgwDByhIjroKGl9g6l3FzYUZmm6ozc2jwQuYNPr5Rv08jTPBqRbEsGOZpI2nNJH61Ra4SoIIYmBEGCPRKnTadf+Nq1WLGRFXwGUeyNakxxpkeR2U43FraAdyQMwGis2p0GiAnU6eZAqbeNQkw6yDDDMJB00InQ8wEesVOKwwuDK0xKtoYMq4df1UUsxPZSw0zm1Jb0tpzmFjYB7jMJkg5TPKBVtOLVN7lZqt0MBxG1/wBy3pE86/e2nXSelV4rjNq2JZgdJ5ZbTIz/AHf9KMfd4isv8PWZkBlMqdDEFTIgxI8NCNNJ3rley9iMoDRBGjePeDqOgusBOwC+Gp0Jch1XwNrPGLVmbj3bYtpyuxYAA6CDrodtN6fWL6uqujBlYAhlMggiQQeoNeOudmbOR1AYBrnekhsrq4OYMjKAwyttJMU04fiVwtjKqsbdpDlVeZoQbLJ5iQPaTWl0vUQjHS2U8+GTdo9Axk+s0K8eHt1rz78YTGYW0Zeyt9oOZSXyq+UgZZEFsgmQCGqu7gnYAtiLWYc2jjJIW4tx4iJllknaDWnZTo9LculjJM1xS/gl6UIa6LrqxDHMCd8u0CASpIG2uhIpjRAxdf7pyxLHl5TpGmaImNRnU6eddMqKxeW0LBtJBJYMRtvIUaeoVzeW0FKMTA0JnYsC8kxvAJnpNTcZNFIfmbOBoJIIfbzI09lSorfRxdtW2BBZvTaTA9NpTw6TA8vVW3DOpUZfRgQY0I2Ee6szJaURrC3IP+5urGNR9YdensrVh7YCgCYAAE9ABAHuoS4HQW/sfA/lL+1MT5p/TSij5S/tTE+af00orHn6mddi/HH4R9m7FfZ+F/kp+1OqS9ivs/C/yU/anVacfSjnMvrl8sgqK5uPGp2gk/34mlHa6/iUw84QA3M6htFLZYM5RcIUnNl3O2aNaxfTc8t5groqd5qBbDMoJAkz10JHqmoM+eOJd2HHieQqt8UxZxzDKnzXLpyrpyiDmBzF85YFSMseumLkk6k+2sf0pZJ/xFkbjXxiPOdIFRe4taVQc8g7Zeb7ub2adfKsTLnnke/0aUMUYouxVrMhWYkQDMQdx+sVgbh7ZTLrrB9IjWVa54wOXTzq+7aXEIMr8skyAJkaCZ8CSdulB4UTMsDOYxlO7ZZJhpjlnSN6o5VbLON0il8FOaGTW3GrAwYEEEAZQN/A+FS/DjLQygNly69BknSPUesa1eeFyNWk5FUmNdGzT7tPZXA4QeXn9EQNNIObNPrObpG1Q1+iW/2Vpw5wVOcaZJGYwVUlifV095FN0bUGlx4axUKWGiZNFiVlT1J1hY8Na14KzkVVmcux9U6fppT47DWW0GigmnDTkUZqw8dxly3ZZrKZ3BAjKWgFgGbKvM+USco1NYDxW+tvDFrBDPD31CzkSVVgJIIbmzRqYU6HcTwxtqyKUvZD4UN0Pn/xXnE47fRAWsszZMx5WWWFu2xVQqHUl2OsCEMSdKeYW+XtI7LkLCSszH970HBxdsN2XTXJqi3j0MATrESCJzTBHq0OtVjilsgnWFAJ0PWI/cUE4r3E0+KNYaYO1dfGsp4khMTroQCD12qcPi1eCJ5hmEjcAgae+jcXwCpI0XBUA61mbiVvTXQkrsd4n3ba+uurfEEYxrrEGDEkZgJjeDQUlVBcdza2BS+ENzMe7aREa+iddJ+6NQQfXqa7HZiyAgGcBBCwwERsYCxm2165RMxWLEcQWyue44RRuTt4D1zqNKvs9q7Ped2WOYW1uFgAVhgpBEEsZzLHLBJABJIFdF02VZIJPlGTlhKMtuBjheGJaJZSZaZkzu7XDsB964f0rVS4dqrAZALgbOwUEAsATbLgHTcgAZRLSwkCqrHarDMiuboUMCYYEERbF1gdIkIQ3gRqJq1aIWmzdcwKNMrOaZ8JK5CfPLpUnCCQeaQInMZiQf3A91Yh2owx/wDWXfLsw1mNZXQTpJ0B0muLXavDMobvQsqrwysGhssCI3500EnmU7EEnV+xvhrsbvmKQwjRtCJ0OmXbyFaAK5t3AwDKZBAIPiCJB91d0bsCSXB+fvlL+1MT5p/TSij5S/tTE+af00orKn6mdTh/HH4R9m7FfZ+F/kp+1OqS9ivs/C/yU/anVacfSjnMvrl8soxp5DSK/wAORy2YE5oJGZoJUAKYB3EDXxANegxCgqQTHX3daUXEIJBOvlWR/UYS1KfsW+kkqcfczHhNsxy6iCCGIIIOYEGdCDrNV/QtoDRTG3pNoIA016ga+PWte1EefvisxX3LrafsFiwFBjqZ9p3qyoVf7mpqGXJIuAoorm6TlOUS0GAdiY0B9UxQHHYFecsdrgQrFVy5VZ4aShIullOwBXuxM9CfVVbcVxVsd4ULWhaQQwCszgIzmNCGbNcRRtmVdNav+dYuWBs2hE65XIYhCSdNwzQJEnWCKsRx1zX2Rt2XL2stFgIYBiFVpSGY93CrzSTF1T5A+FW8L7R2sRdvWrebNYbK8rAmSNPHUHeKy427iTcstbtwuXNcTKg5iYykGYPQkNyiTzRFV3cfjMpK2IaUbRMpeLoDBiWPd/Vz6UkgkiIo+HFrb+QamPrtqVI8QRuRuI3Go8xtXmsLwvFr9WLgtqqqAQdDJfNA7vV4yEvpqPR5jDPBcWYFxczaEsCVCcoVSYUmSA/eKN9ANTudf0oJMhgRJIO4hc3QxtTFk0bch02Jb2AxdtSUuT0Cg7TcQ5oCzIHeSRrrprTPhVi8FPfNIYJCs2Zl5YcNAC6trp4n1VeeLrOuZdQJaANRmGs+FaLOKzqGGxEiY8xQ8XVtQXGtzIOGINs3SOY8sTEeG50qfoq3roQCAIkjaI/YVtQx/wDVRcTWmVEVsx/MUkNBkEQZ2gRP9+FFvAIDy5gddcxkzBM+OwrXUJT6i+EMuV7sxjhluIy9I0mNisx4x+3qqy1gVUgid5gkxOXLMbTEVoQdaMug9VLTGxXKinF4JLoKXFDKQJBEgwZH6waj5nhUBN4Ii6Q5fuwpCqiANIy+isQRqFI1AI0ZT/e1ZMdw5LyG3dXMszEka7TIIOxjyJFWcOZ45Jp/KIskFJU0XthMAt4WcoDjK4EuFDBAFYGcofKRzbnTUmq8VgeHQWc2eRJP1uoQ21tDQPsUyKPGR41U+CwrxfdpNxhYDW25UyghdV9GO7Gp0BjQVK8LwJQc7LCgg94Q6ytqD45stu3O8SZ3roFurMzgm5awLXrLFlDMSQubQuxW8ouAto0tIQ7ljoY0uGE4euuayMu03tBlKiQC+kZbaz4Ko2AFcWOzmDLAqznOxAHesVbJ6SSd1AEETssdKwX+E4JrRS3cFqYJLGdEuMArAEGc3j0TWRNEWx6/DqoRQkZQoCxqMoACweoiKspf9K2raqrXASCLZOgMgAMzAQFAkE9NdK3W3DAEbESPI+dPI2fAPlL+1MT5p/TSij5S/tTE+af00orLn6mdPh/HH4R9m7FfZ+F/kp+1Oq8Z2R7UW7fD8ObgyqLeVYbPcco4ttFsDQBiB6U6jQTTa92wsj0QxJnKCCgIW6LLGTqAGJiRrlNaMWtKOdyxeuXyx1fs5h4HofD4+VK7iEGD0266b7++stjtpbZmHd3MumRssl83c5IXcFjfWJ6CTE6U8S7V4drbXFzsECkckZ+8cW1CFiAeYgGYAmq/Vw8XE0mOweSabRrLya7msnDOILftJdScjiQDodyII8wfVWuK5ue2xrx7ma1xG2xIV1JBykTGuZkjXrmVgB1iptcRtsoYOsFQ+pC8piCQYIBkb+NIuOcLs2LZci6c14OVVol5dwxGUzG22yp4TS+xhsMGJN1wuQQMgLAW7Y2fKQcosuDEgmPAGpVijJWrFqa2PW4jiFtFZmdQFEtqJGmaIGswJjc1ZaxCtsQTrp10JUmDrEgidq8aVwY0ZbgEXVOuYJq1oIpyyzN35bUkjMusaU64VwrDuTdQOd1lpX75c5dAYzNGmmkEGDQliUVvf0FOx5FBFFBqAeSw1rLiMcqXEQ7t+nQaes6VraqXC7mNSBPrB5f12oO/YQuuY1GhjbJ5VmSSqh1aZ3A0BEx16VVfuoqkG1s5X0ySSEk67+jA1MVdxe6LdsG3bR2a6ixlB1YxMAiSB6xS+32kWYe1JLEHLEDn7oscxkyCug13p0cMpK0JzSGD4y2HZcuqlTv10t7dMoYCrL/EEsjLl0UhQJ6Zcx1PgKSW+11shs1klRmZQuQwoRHOaWjPmaCBtAnWadcPxC3O8i3lNtjbYcpOgH+XSIjrt7qe8M48jdcTfH61LDehBHkNK6ZpoWDSLuJXnXu+7y89xUYspOjGCRDD9aWDtZmgCyxLMVAzASeSFGnpjvIZfu5XMmK9BcxKx6SjpMqNzG/XX9qDfGmo856EGOvXX9amjJcNEco0IbXa9WgizcgsqgnlnNqMojVipRgvXNEgg1X/ABeSOWwx3++B0UxOU8wLww+6VI1in7Y1f8yjXKTnG/gdd/VvQ+IUDVo6Elhv136zUijHsMcux56z2v8A81sz3uQEHYNcdRmGXRgqhiCdQZBG1NsLxQXLt62Ede6glysqwIJOSNSYGg61sF8GIYQeoM+Hh6q6D+EnrufH9PZRaT3SEpb0xd3mHweHsKlgsl1y0FmETbCksHBgd2+WGhQBqQK4vcUwaIxW3cAVT3fM6CRabrm+rzrayyJLgbGvS2sKtxVNxFYg5lzKGIM+kM0wfXvXbcNtHe1bMeKKehHh4Ej210EE9K+DLlKOp0eftcYwaXFYJcF2SQokkN3i4fIVDxOZgB0jWa08Mv4TEkLbVj3aqwJDLGf6yAZ3+s1H+o7imi8IsgqRZtArAUi2oywZEaaa66daus4REkoiqSADlULIUQoMDYDQeFOoba9jLa4FZUyFIM5vTffSJ11jKu/hWzD2FRVRRCqIAmdPM13U04a3Z+fvlL+1MT5p/TSij5S/tTE+af00orLn6mdPh/HH4R9c7G8LsnAYdjatkvZTMSiktEEZjGuoG/gPCnTcLslgxtW8w2ORZGpbeJ9Ik+ZJpf2K+z8L/JT9qdVpRXlRzmX8kvlmP6FsRHcWoMyO7WOaM2kdcqz/ALR4VY3DrRBU20KsMrDIIImYIiCJ1isfH8XfRbYw6q1x7mXnHKB3dx5JzLAlFBM7EwCYBWt2rvGQuGy5XKszsYCrdtW2MKhMxcJjoFnWIo2kNSbN13DhGKqAqjYAQoHSANqiqOH425fsF7tsrctgaICTcm2LnKpAg80ZZOoiatQnwI0Gh0I0mCOhGxE7g1zvW4HCbl7M1+nk3jV/BziMKlwZXVWEzDAET4waVcfwapYuPbw9u48qcpthp1y5iq6tlUsYGu4605oqlGWlk7ViLh62ntob9i2l505k7sAwX6SPGGKzInXatn0pbQhUAIJklYgZis+Zm4p9eateIwiv6QmIj1EGQQdwR/ya4t8Ltg6WwT5FvDxnwX3Ci25vb6D5Yq2ZX4zm/wAMTBWZ00L5DsSfXMbQetdW8ddYrFoqCRJYSQCJncD+zTvD8LAGsL4BQB/xWi3glHrPr+FXof07LLnYqz63GtoqxLxHhpvBAAYDAnfVSpVgDHgdPKs57PMNSzKoLEADaWL6yehI1jpXqaKvf/Mx1yyt/fT7Hk7/AA0pYupYJDspymQIaMqkERGgHupfbtY1SqCMoEG4Sjme9BLANzf4eaA07LMmZ9xcw6tuKWXLRUwRHhVLP00unjfK+Cxi6hZZU9meTtYzHO7KAAQUzAouX0YchiRMvGn+WSDtWm8MfFrIbQIvN3uYLrakZcoWQNM2gJO2tehqGSCQfbVbXtq07E75q9wU6jwmpFJbHam3ndXVly3BbB3zTce2CAQNJtnUZveCBD9q7MbXIgNOToQp6nTldWJMAKZnemeFJ+wdSRjt9kMrKUueiyNlKkAFTcLQQdMxuTHjm/zaVcKwlhcQji9mIMhMhEBg/cDXQd3b77ymTFObXH7RuLbGYMXa2AQBqgzGRMgEbEjXyIJhuzdiScpBbvZhiP8AGEP+mg8JMb1L4rW0thuixGMLaKM63beTJccA2XdUt3SEJCk5s4e22h8SIAir8LwhbwuotzMoS4gzWjKteW2zZmbRiMimAARmpi/ZmzDBcyq4KlVaFgnNEEHTMSdOpNacLwxbbs4zFmVUMkeiswAAABuT7dI2p/iWtmR1T4M1jggW/wB6GPp3GyahRnREAVZgEZdT126U1t28xA28enrP6A1yz+qlmGdHxJufOglpUu2mskQMykW2bMSAIa7biRJgQYmpcEHkmr4IsklGLo9ZhcSlxQ1tlddgykMNOkiRU/OV0OZYLZBqNWnLlHi2YERvOleTxHZzCZRGJVFW1kY51JJyuhcuzSubNzDZu7QaZK0Y7B4VbBUYi3bS3du3xkySjBXccoPMbZuBxp91B571mdpR6a1dDCVIYaiQZEgwRI8CCPZXZFeNw/Z2xcIW3iYAF1BbKqSQLpL6SC6FxrOjCdpJrUexxLue9yq2UgqoB/8AWDqwB2i6oU9Aqj7tK2LSu56Z2A301A101JgDzJ0rqvOWexqhyxvMTnziFCkEvbdogwCe7iQPvGmnBOFDDWVtBi2WeYzqSd4JMezSZPWjuBpHw35S/tTE+af00oo+Uv7UxPmn9NKKy5+pnTYvxx+EfZexjRw7Ck7CwpPsE1qwPaGxeTOtwAf6+Q7Bpho0hl19dZexqzw7DA7Gyo94ow/Y7DJkyh+TUfWNrooGYbEAIukdPWZ0Y3pRzuStcr7sYji1n/vW/u/fUelqvXqNR76ownaXD3Ii6oMqoDHI0sodVAO5KsNB4xVA7JYfl5WOXJEux9AMFkEweV2Gs6GNABUr2Uw4jlbSBHeNBAyaETqD3duR17taduR+U64h2lwqWs74i2EclFYMGBaJIBWdgQT0E61TmqMX2Lw1y2ttlbKpkQ7A/wCGtoqSCCVZEUFdjFXtw1gdBI6Rpp5fpWd1uGeSmlwWsGSMCrNXVqw7bDTx2FJuHcTui/iPnVnucPYDEXSHAgNlWWIi5mXm5NtjrXpLPFrJc2ldQy/d22CkwTodGU6dD51B0/QLnIS5uplxEQYc4w41rTWQMOF0uQY9FYIeYYli6lMojKDNZ8HxfFWbdtrlokuqBma08q73VtlSqqk6NIVQxMET1PrkxlskAXEJMEAOpJB0BAB1BJHvFU4i8ZECUygggBpJYAR0gDmn4Vo4+kxwlcVuVZ9RJqpcCa1xzGEnNhMoABOju3+CbjAQQrS4CCDoTB1qLPHcYQC2GyyADyXCVb6nM2UGWUd5dhRqe6OtODj3Ak2jsDpJ3OnTfqfCRUvi37pmCQ3NlWCdhOsx19+lWdD7lfxY+yOODYy9cFzvrQtZbhVRzSVGkmd+hldDPqphNY/nzSQLZiQAYOxMTt0191VPimdMr2iQ/KRzbMBmB0kCGj2GjoY15Y2ZLXbLDsltwxh2K6j0QDq7kSFWIOp1DCNZFV4rtLh2UkNIDKqtB5iwJK7SsZSOaNa4HDLMhmwoJ30QqPQXdVEHlAWDpy+JrZZ4Bh3VS9gAroAS0jKYGsydh7hUeTE5RcZcMkx5Y2muTBY7TYZZLNBCqwYg5czZoQGIZhlJJEgQROhrvi5uC2y2WT5w1tntq53gwSfUJ/XwBrViOzVnNK2LZMgyZ0KzECYG523zGZmt1/CMynmgxsPR8p3109w8Ko5OlUo6Irj/AN/suY86jJyl7nibFm+otC9ZtOzr3l1ktKyh7ednnTme4pRV/wBRaKp+cXSO8OFB5cpt9z0BYASVzFRlV8vsHjXrsw1kxHifYP10qtsSg3ZROvpD371jeNT3RoaLWzE/CLwuu5bD20NsjmAB53UOYMAyFKz1kxTkKD6/78Kpt3FHosvMSYkazqSI3kzrWS7hmdmIuLDArEzoII1B9RmOjGhk2fl4BDf1DIp7P78K5Jn9qxWsHqHUJojQFMidxBgDxE+uq7+IuRcW3L3QikKyBWz7OBbmWAIkHQGQJO9HFFyHyh5XJcLk64xwpcRbYHvWNjLdCJKFyUJVQxUgyJkrqDtrS/iWIwDW2ud2Xud2WhCcpzFsWurgCCQ5BZZyo6xIApt8+vACytlryMg+su2XQEtcVSHXIBlCljECcnrrDhsZfi4Tgg4uOhOdHCouXlSGUgqgEAqIXMSd66DFjWONGXlmpu1/JBuYAXGIt3xcZ4GUHNIu5g1uCYAuWdPbpBNMsDwDC30NxO9ZbjXDJc82dTbfX0isaRP3RvFUpxS8cpOETV7XoKzOgfMS8hRlZFLEMOpb2+lw2FW2ioghVEAeoes7+MnzqdIgbowYXs5Zt3u+UMbkMCzGSczMxJkby77Rv5UzqM401Gu2u/XTx0rqKcMbsipqKmiA/P3yl/amJ80/ppRR8pf2pifNP6aUVlT9TOow/jj8I+zdivs/C/yU/anVJexX2fhf5KftTqtOPpRzmX1y+WFFFFEiCivL4vjotcQHfOqWu5NuyCwl7pdGcxsBACCSDsQIM16gGmxmpWSzxOCTfuZuI8NS+oS5JUMrEAlZKmVBI1jNB0I1ApSvYmwI5ruggc4nRVRTmy5pUIpBBGo1mn9FGkRptHm7nYWz3RS2zKSIDEglRKmVKgHMMsrroa9FbthQFUAKAAANgAIAHkK6oopUJtvkKyY1LhZQkgdSCB95dPYMx2PStdFFOhslqVCtrl4ggCCIPhr6RGadRIKx4EdK34fNBz7yfdOm3v8AbVtFFyGxhTuwrk3BIBIk7CRJjwHWuqR8S4Bce5ce3dVDcUDMUm4kWntgW3nlXMwfSDIOvNo1ki/Y8qDcAiSBJgSYknYDxNeU4jwl7Mu+KcWzfDZT3rnLJItgISfQzKdDIUExBnu5wZHtWUF7Dtkw4w5z84AuKuW4gLytwhRAO4iNtRY7SjZj+HzdzE+jJIj0tZX3NrWO1w7KCMwIKhTKzsuWQZ0HWK4Xgj3nbu8Xm7p7itq7czKrJm58pKKQpC5RHg01WexOIFtguMYXO7ZFbnIE5crQW0IynWJ5qx8n9OuTlH3L8OrqOllpwABHMAPq5mBqsKoDE6Semu9L8UbeHlWulStvMeUkhT9SSCD46AdJ8K9DwrgDph0S9c766oGZ2UMCQZDQZkjSDvpWPG9l0vXD3iksRBOYgRlZZ8udj5wegqN9A4tWvof/AHcWqT3EXGzh3w74Z77KGb0kg5IdAVeNIzONNNJ8Ksw3BrTFlXGKgW2gPPzNFohXdw4k5FzcsAhdZgGvQ2uxGGXZWDFi2YOynMWW4SIOnOgPvrr+CsLlyhGC7AC44ygjKwXXlDD0vHrV7F0rx12KuTOpoU3uHIWcDiIVyxbR9YXvC2YG5EglRoAMtiImTTDA8Edrd8d8WS9bCWmLd4MrWwLlyJ++xJAnQeE1uxHZiw65WQkaiMx696f3v3PePCmGGw620VFEKoAA9Qq6kV3I84exjAEJiCs5R6JBCoLiWhKuuttHSOma2CQZgWp2XuTL4l2AaVHOIGdGg88MciupMRznTSvRUUdKBqZ5Wz2OuquUYkgC2ttQqsMuS09oMPrDrLlj5CmfCuBtZus/elkKsoQ5jE3WdYZmMQrZYG8Anam9FKkLUwqaippw0/P3yl/amJ80/ppRR8pf2pifNP6aUVlT9TOow/jj8I+zdivs/C/yU/anVJexX2fhf5KftTm5cCgkmAAST4Aak1pR9KOcy75JfLJrPj8KbiFVuNaPRlCkjzVwQw9UVnw/aDDumcXVAmOf6szlDei8H0WVttmB6139OYf/AL1r/wA1+NG0wKMovg8wcBdsPctgWma67CyzlxIus1y8rBRzKoVeSYZRrEGPT8N4YLIMM5ncM7MJ8QpJCnxywKzXeP4POC2Iw+ZJAm6gIzQDoW6gf3NW2u0mFYhVxNhmJgAXUJJOwAzamooRjF3ZYy5MmSKTXzsMaKWv2isDvBmJNpxbaLbnnJICLC87aHRZ2qzCcds3X7u2+ZiucQDBEI2jEQSFuWyQDIzial1LuVvDl2N1FYrHG7D21uC6gVwCuZgh1EjRiCDBBj1itdq6GAZSGU6ggggjxBGho2NcWvY6qu5iVUkExAzH1DXU+4/2RVlUX8Er+kCdI32229wPspyr3Gu/Yn54sxOuukHoFJ/Rl99R89XbX0sux3ImPcZqg3LQaZMmfE5jnAYes58o/wDgVHc22OSXmWYzEy+ZSTp6mjwkeqnUiLVLui9eIIRM6ZQ2x9EgkH3A/wBmpXHIeu8xofu7/vWTurRHpNFxdI6hQFj0dNBt6jWtMCogakAggE7QSRH/AJGk0gpzfYq4rwi3iU7u8uZMwYr0MAiD6tT+lL7vY6w2pN2ZDTn6gl9eXWXOYzOu0DSmfE0c2m7skPErlIBnw10rDfXEZ3ClsmUop5WYEAEXIMTmOYb+GgqrkyaXWlstwja5NPCeDph1ZbeaGIPMZiFVABoNAqqNfbU42y7OpXYD/NEnMCdvUsf+40uuLiyBlzLyBTzBoJJYvJ3IAC/+71V3eOKYsQCoZQoAKyjDLLQfHnG56aCmR6quIP6FLp9S3kvs2IbwgEiTMbf5p/8A1/U9a6xVm4XlTpoN4iCJK9JILCD4AilONTExLDWWWZAA5lhh7AxGmk10nFbiWs11soQEuxjQLuxMeAn203++ipVKLQH0jraV/wCzbae8xKkqcsA7DfKT08M/6UxsAhVzGWgSfX129dIOF9r8OyK3eytwPcDmFUKmjZs5DaGdACeu1M07QYckgXrcjQjNtqF6/wCplHmfUatrJqVkKxuLN9FLk7RYckDvVGYgLJjNIUiJ1++u8ekPGrMDxqzeYracOQoeRqIZmUa+Mo2nl40h1M0374QSdvUJqReXxA9RMH2jpReshgAZ0IOnqMifESBWK5h7QYqc0kFiS0AA5hMnzI82HiKcqZHJyRtF9f8AMvvFdJcB2IPkZ/asVvA2ieUyRB0b1yP1H71pw2FW2IXQb/oB+wFFpCi5Pktqaippo8/P3yl/amJ80/ppRR8pf2pifNP6aUVlT9TOow/jj8I+zdivs/C/yU/ammMK92/eehkbP/tynNtrtNK+xI/6fhf5K/tTp7UggiQQQQRoQdCD7K0o+lfBzmXbJL5Z4zCcbwOGthzdv2GLFZZm70/VWTB7qQV7vuP06zVv/wCQsD+OxH/le/8A4p2eyuGKC22HRlBzAOufUgLMtJ9FVG+ygdKq/gvBfhLP5YqLw5fosrLi99X2hNd7I4HFn5wbGLvG7D95lxBzggQ0geEVOH7B8PtujfNr6kMuU3FvhM08oJbl1aAJ3MCvR2+A2VAC2gABAAzAAeAAOlWW+E21IYWxIMg6mD4iTofXR8LfhAfUbUpS+zzGOuYXvr5Ivm8LltZQ2s2abjIEKkKCIuEi5zRvuKu7O3MIb69wLk92chb/AA9LeH7zKJzBsncTm00MdadX+ztlyxa2WZ4lizyMpJXKc0oAWbRYHMaswvBLNt86WgrZcsiYAhRoJgSEQEgSciztTtDsa8sdNbnk7FjhioBbuFwgzBM3ibJYguoEnu7ZOu2aN6ccK49hLVlUFwWwqs2VzzAG428CJJJIA1gjStg7K4aAO5EAADV9goQdf8qqPZU/wthtfqQMyFDBcSpJJGh9ZE7xptQUJLihSnCSpt/8GSNIBGxE+G/qOoqa5s2AiqqiFUBQBsABAHurvKamKpmHD0EaHTbXaCW09pNT8yWS3NJ3130AjygDStGU0ZTRtjNC7Ge3gVAA1IBkSZggltPaxq+pymjKaHIUkuCKKnKaMppBAV5azwfHIqZb4LBLKmSNCi3A26HMuZkJ2ZwCJEV6nKaMpoUOTo8aeC8QWyttbiQswC4J9ABde61GeWAOojUmdLOFYC4Fe3cPel7hYm4O8zWiOdMoChGIBA6eU167KfCjKfCocmCM2myXHnljdo8rjsNZw3c2EwuZXtXA2TMuS2r2jcMKCN3zEkr6JEyQDh+d4NmR1s3AGL3crLCs15binMSxIBUXWAUZZIOmle3NvWY12mNYMSJ8NB7hVS4FAABbQAbAIABv0j1n3nxqXSRqR5McRwMZmt3Y2zXCTIRLN5ZLXDmlEtEKdYRtIBq7g/FsLaurbtIVDMti2QxaRJaWDNsHcgMJ9MbTXpvmCf8AbTYj0F2IykbbEAD1gRQOHoIi2mm3Iunlpp028KWlickW1VdwiseYT7TpttrpsPdV2U0ZTThjV8lVrDqslRE77+JPU+JPvqypymjKaQkq4IqaMpoy0hH5++Uv7UxPmn9NKKPlLH/VMT5p/TSisqfqZ1GL8cfhCX6Zvryreuqo0AFxgAPAAHSuvp/E/iL35j/GiihexI4rUw+n8T+IvfmP8aPp/E/iL35j/GiilbBpXYPp/E/iL35j/Gj6fxP4i9+Y/wAaKKVsWldg+n8T+IvfmP8AGj6fxP4i9+Y/xoopWwaV2D6fxP4i9+Y/xo+nsT+IvfmP8aiilbFpXYn6fxP4i9+Y/wAaPp/E/iL35j/GiilbDpXYPp/E/iL35j/Gj6fxP4i9+Y/xoopWxaV2D6fxP4i9+Y/xo+n8T+IvfmP8aKKVsWldg+n8T+IvfmP8aPp/E/iL35j/ABoopWxaV2D6fxP4i9+Y/wAaPp/E/iL35j/GiilbFpXYPp/E/iL35j/Gj6fxP4i9+Y/xoopWxaV2D6fxP4i9+Y/xo+n8T+IvfmP8aKKVsWldg+n8T+IvfmP8aPp/E/iL35j/ABoopWxaV2D6fxP4i9+Y/wAaPp/E/iL35j/GiilbFpXYPp/E/iL35j/Gj6fxP4i9+Y/xoopWxaV2D6fxP4i9+Y/xo+nsT+IvfmP8aiilbFpXYruXWc5nJZjuWMk9NSaKKKaWEf/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6" name="Picture 8" descr="http://www.lonelyplanet.com/maps/pacific/australia/map_of_australia.jpg">
            <a:hlinkClick r:id="rId4"/>
          </p:cNvPr>
          <p:cNvPicPr>
            <a:picLocks noChangeAspect="1" noChangeArrowheads="1"/>
          </p:cNvPicPr>
          <p:nvPr/>
        </p:nvPicPr>
        <p:blipFill>
          <a:blip r:embed="rId5" cstate="print"/>
          <a:srcRect/>
          <a:stretch>
            <a:fillRect/>
          </a:stretch>
        </p:blipFill>
        <p:spPr bwMode="auto">
          <a:xfrm>
            <a:off x="4648200" y="3657600"/>
            <a:ext cx="3956739" cy="2971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4800" dirty="0" smtClean="0"/>
              <a:t>Samoa:</a:t>
            </a:r>
            <a:endParaRPr lang="en-US" sz="4800" dirty="0"/>
          </a:p>
        </p:txBody>
      </p:sp>
      <p:sp>
        <p:nvSpPr>
          <p:cNvPr id="3" name="Content Placeholder 2"/>
          <p:cNvSpPr>
            <a:spLocks noGrp="1"/>
          </p:cNvSpPr>
          <p:nvPr>
            <p:ph sz="quarter" idx="1"/>
          </p:nvPr>
        </p:nvSpPr>
        <p:spPr>
          <a:xfrm>
            <a:off x="457200" y="1371600"/>
            <a:ext cx="7467600" cy="4873752"/>
          </a:xfrm>
        </p:spPr>
        <p:txBody>
          <a:bodyPr>
            <a:normAutofit fontScale="70000" lnSpcReduction="20000"/>
          </a:bodyPr>
          <a:lstStyle/>
          <a:p>
            <a:pPr>
              <a:buNone/>
            </a:pPr>
            <a:r>
              <a:rPr lang="en-US" sz="2800" dirty="0" smtClean="0">
                <a:solidFill>
                  <a:schemeClr val="accent3">
                    <a:lumMod val="50000"/>
                  </a:schemeClr>
                </a:solidFill>
              </a:rPr>
              <a:t>Location:   </a:t>
            </a:r>
            <a:r>
              <a:rPr lang="en-US" sz="2800" dirty="0" smtClean="0">
                <a:solidFill>
                  <a:srgbClr val="2E9711"/>
                </a:solidFill>
              </a:rPr>
              <a:t>Oceanic area: 14s 172w</a:t>
            </a:r>
          </a:p>
          <a:p>
            <a:pPr>
              <a:buNone/>
            </a:pPr>
            <a:endParaRPr lang="en-US" sz="2800" dirty="0" smtClean="0">
              <a:solidFill>
                <a:srgbClr val="2E9711"/>
              </a:solidFill>
            </a:endParaRPr>
          </a:p>
          <a:p>
            <a:pPr>
              <a:buNone/>
            </a:pPr>
            <a:r>
              <a:rPr lang="en-US" sz="2800" dirty="0" smtClean="0">
                <a:solidFill>
                  <a:schemeClr val="accent3">
                    <a:lumMod val="50000"/>
                  </a:schemeClr>
                </a:solidFill>
              </a:rPr>
              <a:t>Land Area:</a:t>
            </a:r>
            <a:r>
              <a:rPr lang="en-US" sz="2800" dirty="0" smtClean="0">
                <a:solidFill>
                  <a:srgbClr val="2E9711"/>
                </a:solidFill>
              </a:rPr>
              <a:t>   2830sq km</a:t>
            </a:r>
          </a:p>
          <a:p>
            <a:pPr>
              <a:buNone/>
            </a:pPr>
            <a:endParaRPr lang="en-US" sz="2800" dirty="0" smtClean="0">
              <a:solidFill>
                <a:schemeClr val="accent3">
                  <a:lumMod val="50000"/>
                </a:schemeClr>
              </a:solidFill>
            </a:endParaRPr>
          </a:p>
          <a:p>
            <a:pPr>
              <a:buNone/>
            </a:pPr>
            <a:r>
              <a:rPr lang="en-US" sz="2800" dirty="0" smtClean="0">
                <a:solidFill>
                  <a:schemeClr val="accent3">
                    <a:lumMod val="50000"/>
                  </a:schemeClr>
                </a:solidFill>
              </a:rPr>
              <a:t>Money:   </a:t>
            </a:r>
            <a:r>
              <a:rPr lang="en-US" sz="2800" dirty="0" err="1" smtClean="0">
                <a:solidFill>
                  <a:srgbClr val="2E9711"/>
                </a:solidFill>
              </a:rPr>
              <a:t>Tala</a:t>
            </a:r>
            <a:r>
              <a:rPr lang="en-US" sz="2800" dirty="0" smtClean="0">
                <a:solidFill>
                  <a:srgbClr val="2E9711"/>
                </a:solidFill>
              </a:rPr>
              <a:t>: $1.00= 2.27 (about)</a:t>
            </a:r>
          </a:p>
          <a:p>
            <a:pPr>
              <a:buNone/>
            </a:pPr>
            <a:endParaRPr lang="en-US" sz="2800" dirty="0" smtClean="0">
              <a:solidFill>
                <a:srgbClr val="2E9711"/>
              </a:solidFill>
            </a:endParaRPr>
          </a:p>
          <a:p>
            <a:pPr>
              <a:buNone/>
            </a:pPr>
            <a:r>
              <a:rPr lang="en-US" sz="2800" dirty="0" smtClean="0">
                <a:solidFill>
                  <a:schemeClr val="accent3">
                    <a:lumMod val="50000"/>
                  </a:schemeClr>
                </a:solidFill>
              </a:rPr>
              <a:t>Population: </a:t>
            </a:r>
            <a:r>
              <a:rPr lang="en-US" sz="2800" dirty="0" smtClean="0">
                <a:solidFill>
                  <a:srgbClr val="2E9711"/>
                </a:solidFill>
              </a:rPr>
              <a:t>176,908 (as of 2006)</a:t>
            </a:r>
            <a:endParaRPr lang="en-US" sz="2800" dirty="0" smtClean="0">
              <a:solidFill>
                <a:schemeClr val="accent3">
                  <a:lumMod val="50000"/>
                </a:schemeClr>
              </a:solidFill>
            </a:endParaRPr>
          </a:p>
          <a:p>
            <a:pPr>
              <a:buNone/>
            </a:pPr>
            <a:endParaRPr lang="en-US" sz="2800" dirty="0" smtClean="0">
              <a:solidFill>
                <a:schemeClr val="accent3">
                  <a:lumMod val="50000"/>
                </a:schemeClr>
              </a:solidFill>
            </a:endParaRPr>
          </a:p>
          <a:p>
            <a:pPr>
              <a:buNone/>
            </a:pPr>
            <a:r>
              <a:rPr lang="en-US" sz="2800" dirty="0" smtClean="0">
                <a:solidFill>
                  <a:schemeClr val="accent3">
                    <a:lumMod val="50000"/>
                  </a:schemeClr>
                </a:solidFill>
              </a:rPr>
              <a:t>CDR:   </a:t>
            </a:r>
            <a:r>
              <a:rPr lang="en-US" sz="2800" dirty="0" smtClean="0">
                <a:solidFill>
                  <a:srgbClr val="2E9711"/>
                </a:solidFill>
              </a:rPr>
              <a:t>6.62 Death/1000</a:t>
            </a:r>
          </a:p>
          <a:p>
            <a:pPr>
              <a:buNone/>
            </a:pPr>
            <a:endParaRPr lang="en-US" sz="2800" dirty="0" smtClean="0">
              <a:solidFill>
                <a:schemeClr val="accent3">
                  <a:lumMod val="50000"/>
                </a:schemeClr>
              </a:solidFill>
            </a:endParaRPr>
          </a:p>
          <a:p>
            <a:pPr>
              <a:buNone/>
            </a:pPr>
            <a:r>
              <a:rPr lang="en-US" sz="2800" dirty="0" smtClean="0">
                <a:solidFill>
                  <a:schemeClr val="accent3">
                    <a:lumMod val="50000"/>
                  </a:schemeClr>
                </a:solidFill>
              </a:rPr>
              <a:t>CBR:   </a:t>
            </a:r>
            <a:r>
              <a:rPr lang="en-US" sz="2800" dirty="0" smtClean="0">
                <a:solidFill>
                  <a:srgbClr val="2E9711"/>
                </a:solidFill>
              </a:rPr>
              <a:t>16.43 Birth/1000 </a:t>
            </a:r>
          </a:p>
          <a:p>
            <a:pPr>
              <a:buNone/>
            </a:pPr>
            <a:endParaRPr lang="en-US" sz="2800" dirty="0" smtClean="0">
              <a:solidFill>
                <a:schemeClr val="accent3">
                  <a:lumMod val="50000"/>
                </a:schemeClr>
              </a:solidFill>
            </a:endParaRPr>
          </a:p>
          <a:p>
            <a:pPr>
              <a:buNone/>
            </a:pPr>
            <a:r>
              <a:rPr lang="en-US" sz="2800" dirty="0" smtClean="0">
                <a:solidFill>
                  <a:schemeClr val="accent3">
                    <a:lumMod val="50000"/>
                  </a:schemeClr>
                </a:solidFill>
              </a:rPr>
              <a:t>IMR:   </a:t>
            </a:r>
            <a:r>
              <a:rPr lang="en-US" sz="2800" dirty="0" smtClean="0">
                <a:solidFill>
                  <a:srgbClr val="2E9711"/>
                </a:solidFill>
              </a:rPr>
              <a:t>22.74 Death/ 1000 live births</a:t>
            </a:r>
          </a:p>
          <a:p>
            <a:pPr>
              <a:buNone/>
            </a:pPr>
            <a:endParaRPr lang="en-US" sz="2800" dirty="0" smtClean="0">
              <a:solidFill>
                <a:srgbClr val="2E9711"/>
              </a:solidFill>
            </a:endParaRPr>
          </a:p>
          <a:p>
            <a:pPr>
              <a:buNone/>
            </a:pPr>
            <a:r>
              <a:rPr lang="en-US" sz="2800" dirty="0" smtClean="0">
                <a:solidFill>
                  <a:schemeClr val="accent3">
                    <a:lumMod val="50000"/>
                  </a:schemeClr>
                </a:solidFill>
              </a:rPr>
              <a:t>Net Migration Rate: </a:t>
            </a:r>
            <a:r>
              <a:rPr lang="en-US" sz="2800" dirty="0" smtClean="0">
                <a:solidFill>
                  <a:srgbClr val="2E9711"/>
                </a:solidFill>
              </a:rPr>
              <a:t> </a:t>
            </a:r>
            <a:r>
              <a:rPr lang="en-US" sz="2900" dirty="0" smtClean="0">
                <a:solidFill>
                  <a:srgbClr val="2E9711"/>
                </a:solidFill>
              </a:rPr>
              <a:t>-11.76 migrants/1,000 </a:t>
            </a:r>
            <a:endParaRPr lang="en-US" sz="2800" dirty="0">
              <a:solidFill>
                <a:srgbClr val="2E9711"/>
              </a:solidFill>
            </a:endParaRPr>
          </a:p>
        </p:txBody>
      </p:sp>
      <p:pic>
        <p:nvPicPr>
          <p:cNvPr id="4098" name="Picture 2" descr="http://cdn101.iofferphoto.com/img/item/792/912/96/o_UfDwFAOg43HELyQ.jpg">
            <a:hlinkClick r:id="rId2"/>
          </p:cNvPr>
          <p:cNvPicPr>
            <a:picLocks noChangeAspect="1" noChangeArrowheads="1"/>
          </p:cNvPicPr>
          <p:nvPr/>
        </p:nvPicPr>
        <p:blipFill>
          <a:blip r:embed="rId3" cstate="print"/>
          <a:srcRect/>
          <a:stretch>
            <a:fillRect/>
          </a:stretch>
        </p:blipFill>
        <p:spPr bwMode="auto">
          <a:xfrm>
            <a:off x="4724400" y="1600200"/>
            <a:ext cx="3800475" cy="3790950"/>
          </a:xfrm>
          <a:prstGeom prst="rect">
            <a:avLst/>
          </a:prstGeom>
          <a:noFill/>
        </p:spPr>
      </p:pic>
      <p:sp>
        <p:nvSpPr>
          <p:cNvPr id="5" name="TextBox 4"/>
          <p:cNvSpPr txBox="1"/>
          <p:nvPr/>
        </p:nvSpPr>
        <p:spPr>
          <a:xfrm>
            <a:off x="4419600" y="3429000"/>
            <a:ext cx="4267200" cy="91440"/>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Samoa: </a:t>
            </a:r>
            <a:r>
              <a:rPr lang="en-US" sz="2400" dirty="0" smtClean="0"/>
              <a:t>(Continued)</a:t>
            </a:r>
            <a:endParaRPr lang="en-US" sz="2800" dirty="0"/>
          </a:p>
        </p:txBody>
      </p:sp>
      <p:sp>
        <p:nvSpPr>
          <p:cNvPr id="3" name="Content Placeholder 2"/>
          <p:cNvSpPr>
            <a:spLocks noGrp="1"/>
          </p:cNvSpPr>
          <p:nvPr>
            <p:ph sz="quarter" idx="1"/>
          </p:nvPr>
        </p:nvSpPr>
        <p:spPr/>
        <p:txBody>
          <a:bodyPr>
            <a:normAutofit/>
          </a:bodyPr>
          <a:lstStyle/>
          <a:p>
            <a:pPr lvl="1">
              <a:lnSpc>
                <a:spcPct val="150000"/>
              </a:lnSpc>
              <a:buNone/>
            </a:pPr>
            <a:r>
              <a:rPr lang="en-US" dirty="0" smtClean="0">
                <a:solidFill>
                  <a:schemeClr val="accent3">
                    <a:lumMod val="50000"/>
                  </a:schemeClr>
                </a:solidFill>
              </a:rPr>
              <a:t>Main Religion: </a:t>
            </a:r>
            <a:r>
              <a:rPr lang="en-US" dirty="0" smtClean="0">
                <a:solidFill>
                  <a:srgbClr val="2E9711"/>
                </a:solidFill>
              </a:rPr>
              <a:t>Christian  (99%)</a:t>
            </a:r>
          </a:p>
          <a:p>
            <a:pPr lvl="1">
              <a:lnSpc>
                <a:spcPct val="150000"/>
              </a:lnSpc>
              <a:buNone/>
            </a:pPr>
            <a:r>
              <a:rPr lang="en-US" dirty="0" smtClean="0">
                <a:solidFill>
                  <a:schemeClr val="accent3">
                    <a:lumMod val="50000"/>
                  </a:schemeClr>
                </a:solidFill>
              </a:rPr>
              <a:t>Languages: </a:t>
            </a:r>
            <a:r>
              <a:rPr lang="en-US" dirty="0" smtClean="0">
                <a:solidFill>
                  <a:srgbClr val="2E9711"/>
                </a:solidFill>
              </a:rPr>
              <a:t>Samoan and English</a:t>
            </a:r>
          </a:p>
          <a:p>
            <a:pPr lvl="1">
              <a:lnSpc>
                <a:spcPct val="150000"/>
              </a:lnSpc>
              <a:buNone/>
            </a:pPr>
            <a:r>
              <a:rPr lang="en-US" dirty="0" smtClean="0">
                <a:solidFill>
                  <a:schemeClr val="accent3">
                    <a:lumMod val="50000"/>
                  </a:schemeClr>
                </a:solidFill>
              </a:rPr>
              <a:t>Total Fertility Rate: </a:t>
            </a:r>
            <a:r>
              <a:rPr lang="en-US" dirty="0" smtClean="0">
                <a:solidFill>
                  <a:srgbClr val="2E9711"/>
                </a:solidFill>
              </a:rPr>
              <a:t>2.94 children/woman</a:t>
            </a:r>
          </a:p>
          <a:p>
            <a:pPr lvl="1">
              <a:lnSpc>
                <a:spcPct val="150000"/>
              </a:lnSpc>
              <a:buNone/>
            </a:pPr>
            <a:endParaRPr lang="en-US" dirty="0" smtClean="0">
              <a:solidFill>
                <a:srgbClr val="2E9711"/>
              </a:solidFill>
            </a:endParaRPr>
          </a:p>
          <a:p>
            <a:pPr lvl="1" algn="ctr">
              <a:lnSpc>
                <a:spcPct val="150000"/>
              </a:lnSpc>
              <a:buNone/>
            </a:pPr>
            <a:r>
              <a:rPr lang="en-US" sz="2800" u="sng" dirty="0" smtClean="0">
                <a:solidFill>
                  <a:schemeClr val="accent3">
                    <a:lumMod val="50000"/>
                  </a:schemeClr>
                </a:solidFill>
              </a:rPr>
              <a:t>Population: </a:t>
            </a:r>
          </a:p>
          <a:p>
            <a:pPr lvl="1" algn="ctr">
              <a:lnSpc>
                <a:spcPct val="150000"/>
              </a:lnSpc>
              <a:buNone/>
            </a:pPr>
            <a:r>
              <a:rPr lang="en-US" sz="2400" dirty="0" smtClean="0">
                <a:solidFill>
                  <a:schemeClr val="accent3">
                    <a:lumMod val="50000"/>
                  </a:schemeClr>
                </a:solidFill>
              </a:rPr>
              <a:t>0-14: </a:t>
            </a:r>
            <a:r>
              <a:rPr lang="en-US" sz="2400" dirty="0" smtClean="0">
                <a:solidFill>
                  <a:srgbClr val="2E9711"/>
                </a:solidFill>
              </a:rPr>
              <a:t>26.1%</a:t>
            </a:r>
          </a:p>
          <a:p>
            <a:pPr lvl="1" algn="ctr">
              <a:lnSpc>
                <a:spcPct val="150000"/>
              </a:lnSpc>
              <a:buNone/>
            </a:pPr>
            <a:r>
              <a:rPr lang="en-US" sz="2400" dirty="0" smtClean="0">
                <a:solidFill>
                  <a:schemeClr val="accent3">
                    <a:lumMod val="50000"/>
                  </a:schemeClr>
                </a:solidFill>
              </a:rPr>
              <a:t>15-64: </a:t>
            </a:r>
            <a:r>
              <a:rPr lang="en-US" sz="2400" dirty="0" smtClean="0">
                <a:solidFill>
                  <a:srgbClr val="2E9711"/>
                </a:solidFill>
              </a:rPr>
              <a:t>67%</a:t>
            </a:r>
            <a:endParaRPr lang="en-US" sz="2400" dirty="0" smtClean="0">
              <a:solidFill>
                <a:schemeClr val="accent3">
                  <a:lumMod val="50000"/>
                </a:schemeClr>
              </a:solidFill>
            </a:endParaRPr>
          </a:p>
          <a:p>
            <a:pPr lvl="1" algn="ctr">
              <a:lnSpc>
                <a:spcPct val="150000"/>
              </a:lnSpc>
              <a:buNone/>
            </a:pPr>
            <a:r>
              <a:rPr lang="en-US" sz="2400" dirty="0" smtClean="0">
                <a:solidFill>
                  <a:schemeClr val="accent3">
                    <a:lumMod val="50000"/>
                  </a:schemeClr>
                </a:solidFill>
              </a:rPr>
              <a:t>65+: </a:t>
            </a:r>
            <a:r>
              <a:rPr lang="en-US" sz="2400" dirty="0" smtClean="0">
                <a:solidFill>
                  <a:srgbClr val="2E9711"/>
                </a:solidFill>
              </a:rPr>
              <a:t>6.6%</a:t>
            </a:r>
            <a:endParaRPr lang="en-US" dirty="0" smtClean="0">
              <a:solidFill>
                <a:srgbClr val="2E9711"/>
              </a:solidFill>
            </a:endParaRPr>
          </a:p>
          <a:p>
            <a:pPr lvl="1">
              <a:buNone/>
            </a:pPr>
            <a:endParaRPr lang="en-US" dirty="0" smtClean="0">
              <a:solidFill>
                <a:schemeClr val="accent3">
                  <a:lumMod val="50000"/>
                </a:schemeClr>
              </a:solidFill>
            </a:endParaRPr>
          </a:p>
          <a:p>
            <a:pPr lvl="1">
              <a:buNone/>
            </a:pPr>
            <a:endParaRPr lang="en-US" dirty="0">
              <a:solidFill>
                <a:srgbClr val="2E971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crobusiness.com.au/wp-content/uploads/2012/11/Aussie_Dollar.jpg">
            <a:hlinkClick r:id="rId2"/>
          </p:cNvPr>
          <p:cNvPicPr>
            <a:picLocks noChangeAspect="1" noChangeArrowheads="1"/>
          </p:cNvPicPr>
          <p:nvPr/>
        </p:nvPicPr>
        <p:blipFill>
          <a:blip r:embed="rId3" cstate="print"/>
          <a:srcRect/>
          <a:stretch>
            <a:fillRect/>
          </a:stretch>
        </p:blipFill>
        <p:spPr bwMode="auto">
          <a:xfrm>
            <a:off x="4267200" y="2667000"/>
            <a:ext cx="3868316" cy="3790951"/>
          </a:xfrm>
          <a:prstGeom prst="rect">
            <a:avLst/>
          </a:prstGeom>
          <a:noFill/>
        </p:spPr>
      </p:pic>
      <p:sp>
        <p:nvSpPr>
          <p:cNvPr id="2" name="Title 1"/>
          <p:cNvSpPr>
            <a:spLocks noGrp="1"/>
          </p:cNvSpPr>
          <p:nvPr>
            <p:ph type="title"/>
          </p:nvPr>
        </p:nvSpPr>
        <p:spPr/>
        <p:txBody>
          <a:bodyPr/>
          <a:lstStyle/>
          <a:p>
            <a:r>
              <a:rPr lang="en-US" dirty="0" smtClean="0"/>
              <a:t>Australia:</a:t>
            </a:r>
            <a:endParaRPr lang="en-US" dirty="0"/>
          </a:p>
        </p:txBody>
      </p:sp>
      <p:sp>
        <p:nvSpPr>
          <p:cNvPr id="3" name="Content Placeholder 2"/>
          <p:cNvSpPr>
            <a:spLocks noGrp="1"/>
          </p:cNvSpPr>
          <p:nvPr>
            <p:ph sz="quarter" idx="1"/>
          </p:nvPr>
        </p:nvSpPr>
        <p:spPr/>
        <p:txBody>
          <a:bodyPr>
            <a:normAutofit lnSpcReduction="10000"/>
          </a:bodyPr>
          <a:lstStyle/>
          <a:p>
            <a:pPr>
              <a:lnSpc>
                <a:spcPct val="150000"/>
              </a:lnSpc>
              <a:buNone/>
            </a:pPr>
            <a:r>
              <a:rPr lang="en-US" dirty="0" smtClean="0">
                <a:solidFill>
                  <a:schemeClr val="accent3">
                    <a:lumMod val="50000"/>
                  </a:schemeClr>
                </a:solidFill>
              </a:rPr>
              <a:t>Location: </a:t>
            </a:r>
            <a:r>
              <a:rPr lang="en-US" dirty="0" smtClean="0">
                <a:solidFill>
                  <a:srgbClr val="2E9711"/>
                </a:solidFill>
              </a:rPr>
              <a:t>Oceanic Area: 32s 141 E</a:t>
            </a:r>
          </a:p>
          <a:p>
            <a:pPr>
              <a:lnSpc>
                <a:spcPct val="150000"/>
              </a:lnSpc>
              <a:buNone/>
            </a:pPr>
            <a:r>
              <a:rPr lang="en-US" dirty="0" smtClean="0">
                <a:solidFill>
                  <a:schemeClr val="accent3">
                    <a:lumMod val="50000"/>
                  </a:schemeClr>
                </a:solidFill>
              </a:rPr>
              <a:t>Land Area: </a:t>
            </a:r>
            <a:r>
              <a:rPr lang="en-US" dirty="0" smtClean="0">
                <a:solidFill>
                  <a:srgbClr val="2E9711"/>
                </a:solidFill>
              </a:rPr>
              <a:t>7,681,000 sq. km</a:t>
            </a:r>
          </a:p>
          <a:p>
            <a:pPr>
              <a:lnSpc>
                <a:spcPct val="150000"/>
              </a:lnSpc>
              <a:buNone/>
            </a:pPr>
            <a:r>
              <a:rPr lang="en-US" dirty="0" smtClean="0">
                <a:solidFill>
                  <a:schemeClr val="accent3">
                    <a:lumMod val="50000"/>
                  </a:schemeClr>
                </a:solidFill>
              </a:rPr>
              <a:t>Money: </a:t>
            </a:r>
            <a:r>
              <a:rPr lang="en-US" dirty="0" smtClean="0">
                <a:solidFill>
                  <a:srgbClr val="2E9711"/>
                </a:solidFill>
              </a:rPr>
              <a:t>Australian Dollar: $1.04= $A1</a:t>
            </a:r>
          </a:p>
          <a:p>
            <a:pPr>
              <a:lnSpc>
                <a:spcPct val="150000"/>
              </a:lnSpc>
              <a:buNone/>
            </a:pPr>
            <a:r>
              <a:rPr lang="en-US" dirty="0" smtClean="0">
                <a:solidFill>
                  <a:schemeClr val="accent3">
                    <a:lumMod val="50000"/>
                  </a:schemeClr>
                </a:solidFill>
              </a:rPr>
              <a:t>Population: </a:t>
            </a:r>
            <a:r>
              <a:rPr lang="en-US" dirty="0" smtClean="0">
                <a:solidFill>
                  <a:srgbClr val="2E9711"/>
                </a:solidFill>
              </a:rPr>
              <a:t>22,890,192</a:t>
            </a:r>
            <a:endParaRPr lang="en-US" dirty="0" smtClean="0">
              <a:solidFill>
                <a:schemeClr val="accent3">
                  <a:lumMod val="50000"/>
                </a:schemeClr>
              </a:solidFill>
            </a:endParaRPr>
          </a:p>
          <a:p>
            <a:pPr>
              <a:lnSpc>
                <a:spcPct val="150000"/>
              </a:lnSpc>
              <a:buNone/>
            </a:pPr>
            <a:r>
              <a:rPr lang="en-US" dirty="0" smtClean="0">
                <a:solidFill>
                  <a:schemeClr val="accent3">
                    <a:lumMod val="50000"/>
                  </a:schemeClr>
                </a:solidFill>
              </a:rPr>
              <a:t>CDR:</a:t>
            </a:r>
            <a:r>
              <a:rPr lang="en-US" dirty="0" smtClean="0">
                <a:solidFill>
                  <a:srgbClr val="2E9711"/>
                </a:solidFill>
              </a:rPr>
              <a:t> 6.68 Death/1000</a:t>
            </a:r>
            <a:endParaRPr lang="en-US" dirty="0" smtClean="0">
              <a:solidFill>
                <a:schemeClr val="accent3">
                  <a:lumMod val="50000"/>
                </a:schemeClr>
              </a:solidFill>
            </a:endParaRPr>
          </a:p>
          <a:p>
            <a:pPr>
              <a:lnSpc>
                <a:spcPct val="150000"/>
              </a:lnSpc>
              <a:buNone/>
            </a:pPr>
            <a:r>
              <a:rPr lang="en-US" dirty="0" smtClean="0">
                <a:solidFill>
                  <a:schemeClr val="accent3">
                    <a:lumMod val="50000"/>
                  </a:schemeClr>
                </a:solidFill>
              </a:rPr>
              <a:t>CBR: </a:t>
            </a:r>
            <a:r>
              <a:rPr lang="en-US" dirty="0" smtClean="0">
                <a:solidFill>
                  <a:srgbClr val="2E9711"/>
                </a:solidFill>
              </a:rPr>
              <a:t>12.47 Births/1000</a:t>
            </a:r>
          </a:p>
          <a:p>
            <a:pPr>
              <a:lnSpc>
                <a:spcPct val="150000"/>
              </a:lnSpc>
              <a:buNone/>
            </a:pPr>
            <a:r>
              <a:rPr lang="en-US" dirty="0" smtClean="0">
                <a:solidFill>
                  <a:schemeClr val="accent3">
                    <a:lumMod val="50000"/>
                  </a:schemeClr>
                </a:solidFill>
              </a:rPr>
              <a:t>IMR: </a:t>
            </a:r>
            <a:r>
              <a:rPr lang="en-US" dirty="0" smtClean="0">
                <a:solidFill>
                  <a:srgbClr val="2E9711"/>
                </a:solidFill>
              </a:rPr>
              <a:t>4.55 Death/1000</a:t>
            </a:r>
          </a:p>
          <a:p>
            <a:pPr>
              <a:lnSpc>
                <a:spcPct val="150000"/>
              </a:lnSpc>
              <a:buNone/>
            </a:pPr>
            <a:r>
              <a:rPr lang="en-US" dirty="0" smtClean="0">
                <a:solidFill>
                  <a:schemeClr val="accent3">
                    <a:lumMod val="50000"/>
                  </a:schemeClr>
                </a:solidFill>
              </a:rPr>
              <a:t>Net Migration: </a:t>
            </a:r>
            <a:r>
              <a:rPr lang="en-US" dirty="0" smtClean="0">
                <a:solidFill>
                  <a:srgbClr val="2E9711"/>
                </a:solidFill>
              </a:rPr>
              <a:t>5.93 Migrants/1000</a:t>
            </a:r>
            <a:endParaRPr lang="en-US" dirty="0" smtClean="0">
              <a:solidFill>
                <a:schemeClr val="accent3">
                  <a:lumMod val="50000"/>
                </a:schemeClr>
              </a:solidFill>
            </a:endParaRPr>
          </a:p>
          <a:p>
            <a:pPr>
              <a:buNone/>
            </a:pPr>
            <a:endParaRPr lang="en-US"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Australia: </a:t>
            </a:r>
            <a:r>
              <a:rPr lang="en-US" sz="2400" dirty="0" smtClean="0"/>
              <a:t>Continued</a:t>
            </a:r>
            <a:endParaRPr lang="en-US" dirty="0"/>
          </a:p>
        </p:txBody>
      </p:sp>
      <p:sp>
        <p:nvSpPr>
          <p:cNvPr id="3" name="Content Placeholder 2"/>
          <p:cNvSpPr>
            <a:spLocks noGrp="1"/>
          </p:cNvSpPr>
          <p:nvPr>
            <p:ph sz="quarter" idx="1"/>
          </p:nvPr>
        </p:nvSpPr>
        <p:spPr/>
        <p:txBody>
          <a:bodyPr/>
          <a:lstStyle/>
          <a:p>
            <a:pPr lvl="1">
              <a:lnSpc>
                <a:spcPct val="150000"/>
              </a:lnSpc>
              <a:buNone/>
            </a:pPr>
            <a:r>
              <a:rPr lang="en-US" dirty="0" smtClean="0">
                <a:solidFill>
                  <a:schemeClr val="accent3">
                    <a:lumMod val="50000"/>
                  </a:schemeClr>
                </a:solidFill>
              </a:rPr>
              <a:t>Main Religion: </a:t>
            </a:r>
            <a:r>
              <a:rPr lang="en-US" dirty="0" smtClean="0">
                <a:solidFill>
                  <a:srgbClr val="2E9711"/>
                </a:solidFill>
              </a:rPr>
              <a:t>No Main Religion</a:t>
            </a:r>
          </a:p>
          <a:p>
            <a:pPr lvl="1">
              <a:lnSpc>
                <a:spcPct val="150000"/>
              </a:lnSpc>
              <a:buNone/>
            </a:pPr>
            <a:r>
              <a:rPr lang="en-US" dirty="0" smtClean="0">
                <a:solidFill>
                  <a:schemeClr val="accent3">
                    <a:lumMod val="50000"/>
                  </a:schemeClr>
                </a:solidFill>
              </a:rPr>
              <a:t>Languages: </a:t>
            </a:r>
            <a:r>
              <a:rPr lang="en-US" dirty="0" smtClean="0">
                <a:solidFill>
                  <a:srgbClr val="2E9711"/>
                </a:solidFill>
              </a:rPr>
              <a:t>Mostly English, Other languages as well</a:t>
            </a:r>
          </a:p>
          <a:p>
            <a:pPr lvl="1">
              <a:lnSpc>
                <a:spcPct val="150000"/>
              </a:lnSpc>
              <a:buNone/>
            </a:pPr>
            <a:r>
              <a:rPr lang="en-US" dirty="0" smtClean="0">
                <a:solidFill>
                  <a:schemeClr val="accent3">
                    <a:lumMod val="50000"/>
                  </a:schemeClr>
                </a:solidFill>
              </a:rPr>
              <a:t>Total Fertility Rate: </a:t>
            </a:r>
            <a:r>
              <a:rPr lang="en-US" dirty="0" smtClean="0">
                <a:solidFill>
                  <a:srgbClr val="2E9711"/>
                </a:solidFill>
              </a:rPr>
              <a:t>1.92 Children/woman</a:t>
            </a:r>
            <a:endParaRPr lang="en-US" dirty="0" smtClean="0">
              <a:solidFill>
                <a:schemeClr val="accent3">
                  <a:lumMod val="50000"/>
                </a:schemeClr>
              </a:solidFill>
            </a:endParaRPr>
          </a:p>
          <a:p>
            <a:pPr lvl="1" algn="ctr">
              <a:lnSpc>
                <a:spcPct val="150000"/>
              </a:lnSpc>
              <a:buNone/>
            </a:pPr>
            <a:r>
              <a:rPr lang="en-US" sz="2800" u="sng" dirty="0" smtClean="0">
                <a:solidFill>
                  <a:schemeClr val="accent3">
                    <a:lumMod val="50000"/>
                  </a:schemeClr>
                </a:solidFill>
              </a:rPr>
              <a:t>Population:</a:t>
            </a:r>
          </a:p>
          <a:p>
            <a:pPr lvl="1" algn="ctr">
              <a:lnSpc>
                <a:spcPct val="150000"/>
              </a:lnSpc>
              <a:buNone/>
            </a:pPr>
            <a:r>
              <a:rPr lang="en-US" sz="2000" dirty="0" smtClean="0">
                <a:solidFill>
                  <a:schemeClr val="accent3">
                    <a:lumMod val="50000"/>
                  </a:schemeClr>
                </a:solidFill>
              </a:rPr>
              <a:t>0-14: </a:t>
            </a:r>
            <a:r>
              <a:rPr lang="en-US" sz="2000" dirty="0" smtClean="0">
                <a:solidFill>
                  <a:srgbClr val="2E9711"/>
                </a:solidFill>
              </a:rPr>
              <a:t>19.3%</a:t>
            </a:r>
          </a:p>
          <a:p>
            <a:pPr lvl="1" algn="ctr">
              <a:lnSpc>
                <a:spcPct val="150000"/>
              </a:lnSpc>
              <a:buNone/>
            </a:pPr>
            <a:r>
              <a:rPr lang="en-US" sz="2000" dirty="0" smtClean="0">
                <a:solidFill>
                  <a:schemeClr val="accent3">
                    <a:lumMod val="50000"/>
                  </a:schemeClr>
                </a:solidFill>
              </a:rPr>
              <a:t>15-64: </a:t>
            </a:r>
            <a:r>
              <a:rPr lang="en-US" sz="2000" dirty="0" smtClean="0">
                <a:solidFill>
                  <a:srgbClr val="2E9711"/>
                </a:solidFill>
              </a:rPr>
              <a:t>67.5%</a:t>
            </a:r>
            <a:endParaRPr lang="en-US" sz="2000" dirty="0" smtClean="0">
              <a:solidFill>
                <a:schemeClr val="accent3">
                  <a:lumMod val="50000"/>
                </a:schemeClr>
              </a:solidFill>
            </a:endParaRPr>
          </a:p>
          <a:p>
            <a:pPr lvl="1" algn="ctr">
              <a:lnSpc>
                <a:spcPct val="150000"/>
              </a:lnSpc>
              <a:buNone/>
            </a:pPr>
            <a:r>
              <a:rPr lang="en-US" sz="2000" dirty="0" smtClean="0">
                <a:solidFill>
                  <a:schemeClr val="accent3">
                    <a:lumMod val="50000"/>
                  </a:schemeClr>
                </a:solidFill>
              </a:rPr>
              <a:t>65+: </a:t>
            </a:r>
            <a:r>
              <a:rPr lang="en-US" sz="2000" dirty="0" smtClean="0">
                <a:solidFill>
                  <a:srgbClr val="2E9711"/>
                </a:solidFill>
              </a:rPr>
              <a:t>13.2%</a:t>
            </a:r>
            <a:endParaRPr lang="en-US" dirty="0" smtClean="0">
              <a:solidFill>
                <a:srgbClr val="2E9711"/>
              </a:solidFill>
            </a:endParaRPr>
          </a:p>
          <a:p>
            <a:pPr lvl="1">
              <a:lnSpc>
                <a:spcPct val="150000"/>
              </a:lnSpc>
              <a:buNone/>
            </a:pPr>
            <a:endParaRPr lang="en-US" dirty="0" smtClean="0">
              <a:solidFill>
                <a:srgbClr val="2E971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Difference:</a:t>
            </a:r>
            <a:endParaRPr lang="en-US" dirty="0"/>
          </a:p>
        </p:txBody>
      </p:sp>
      <p:sp>
        <p:nvSpPr>
          <p:cNvPr id="3" name="Content Placeholder 2"/>
          <p:cNvSpPr>
            <a:spLocks noGrp="1"/>
          </p:cNvSpPr>
          <p:nvPr>
            <p:ph sz="quarter" idx="2"/>
          </p:nvPr>
        </p:nvSpPr>
        <p:spPr>
          <a:xfrm>
            <a:off x="381000" y="5105400"/>
            <a:ext cx="7772400" cy="1600200"/>
          </a:xfrm>
        </p:spPr>
        <p:txBody>
          <a:bodyPr/>
          <a:lstStyle/>
          <a:p>
            <a:pPr>
              <a:buNone/>
            </a:pPr>
            <a:r>
              <a:rPr lang="en-US" dirty="0" smtClean="0">
                <a:solidFill>
                  <a:schemeClr val="accent3">
                    <a:lumMod val="50000"/>
                  </a:schemeClr>
                </a:solidFill>
              </a:rPr>
              <a:t>As you can tell in these two photos Australia is much more developed then Samoa. Australia has large buildings and landscape, while Samoa is mostly small towns, and beautiful land. </a:t>
            </a:r>
            <a:endParaRPr lang="en-US" dirty="0">
              <a:solidFill>
                <a:schemeClr val="accent3">
                  <a:lumMod val="50000"/>
                </a:schemeClr>
              </a:solidFill>
            </a:endParaRPr>
          </a:p>
        </p:txBody>
      </p:sp>
      <p:sp>
        <p:nvSpPr>
          <p:cNvPr id="5" name="Text Placeholder 4"/>
          <p:cNvSpPr>
            <a:spLocks noGrp="1"/>
          </p:cNvSpPr>
          <p:nvPr>
            <p:ph type="body" sz="quarter" idx="1"/>
          </p:nvPr>
        </p:nvSpPr>
        <p:spPr/>
        <p:txBody>
          <a:bodyPr/>
          <a:lstStyle/>
          <a:p>
            <a:r>
              <a:rPr lang="en-US" dirty="0" smtClean="0"/>
              <a:t>Australia</a:t>
            </a:r>
            <a:endParaRPr lang="en-US" dirty="0"/>
          </a:p>
        </p:txBody>
      </p:sp>
      <p:sp>
        <p:nvSpPr>
          <p:cNvPr id="6" name="Text Placeholder 5"/>
          <p:cNvSpPr>
            <a:spLocks noGrp="1"/>
          </p:cNvSpPr>
          <p:nvPr>
            <p:ph type="body" sz="quarter" idx="3"/>
          </p:nvPr>
        </p:nvSpPr>
        <p:spPr/>
        <p:txBody>
          <a:bodyPr/>
          <a:lstStyle/>
          <a:p>
            <a:r>
              <a:rPr lang="en-US" dirty="0" smtClean="0"/>
              <a:t>Samoa</a:t>
            </a:r>
            <a:endParaRPr lang="en-US" dirty="0"/>
          </a:p>
        </p:txBody>
      </p:sp>
      <p:pic>
        <p:nvPicPr>
          <p:cNvPr id="19458" name="Picture 2" descr="http://billyeaton.com/South%20Pacific/Samoa/Samoa_Apia0611021a.jpg">
            <a:hlinkClick r:id="rId2"/>
          </p:cNvPr>
          <p:cNvPicPr>
            <a:picLocks noChangeAspect="1" noChangeArrowheads="1"/>
          </p:cNvPicPr>
          <p:nvPr/>
        </p:nvPicPr>
        <p:blipFill>
          <a:blip r:embed="rId3" cstate="print"/>
          <a:srcRect/>
          <a:stretch>
            <a:fillRect/>
          </a:stretch>
        </p:blipFill>
        <p:spPr bwMode="auto">
          <a:xfrm>
            <a:off x="4343400" y="2286000"/>
            <a:ext cx="3886200" cy="2590800"/>
          </a:xfrm>
          <a:prstGeom prst="rect">
            <a:avLst/>
          </a:prstGeom>
          <a:noFill/>
        </p:spPr>
      </p:pic>
      <p:pic>
        <p:nvPicPr>
          <p:cNvPr id="19460" name="Picture 4" descr="http://mobile-cuisine.com/wp-content/uploads/2011/11/sydney-australia.jpg">
            <a:hlinkClick r:id="rId4"/>
          </p:cNvPr>
          <p:cNvPicPr>
            <a:picLocks noChangeAspect="1" noChangeArrowheads="1"/>
          </p:cNvPicPr>
          <p:nvPr/>
        </p:nvPicPr>
        <p:blipFill>
          <a:blip r:embed="rId5" cstate="print"/>
          <a:srcRect/>
          <a:stretch>
            <a:fillRect/>
          </a:stretch>
        </p:blipFill>
        <p:spPr bwMode="auto">
          <a:xfrm>
            <a:off x="381000" y="2286000"/>
            <a:ext cx="3714750" cy="273287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Children </a:t>
            </a:r>
            <a:endParaRPr lang="en-US" dirty="0"/>
          </a:p>
        </p:txBody>
      </p:sp>
      <p:sp>
        <p:nvSpPr>
          <p:cNvPr id="3" name="Content Placeholder 2"/>
          <p:cNvSpPr>
            <a:spLocks noGrp="1"/>
          </p:cNvSpPr>
          <p:nvPr>
            <p:ph sz="quarter" idx="1"/>
          </p:nvPr>
        </p:nvSpPr>
        <p:spPr/>
        <p:txBody>
          <a:bodyPr/>
          <a:lstStyle/>
          <a:p>
            <a:pPr>
              <a:buNone/>
            </a:pPr>
            <a:r>
              <a:rPr lang="en-US" dirty="0" smtClean="0">
                <a:solidFill>
                  <a:schemeClr val="accent3">
                    <a:lumMod val="50000"/>
                  </a:schemeClr>
                </a:solidFill>
              </a:rPr>
              <a:t>From looking at the data I collected I noticed that there was a lot of children in Samoa. The percentage of children in Samoa was higher then that in Australia.</a:t>
            </a:r>
            <a:endParaRPr lang="en-US" dirty="0">
              <a:solidFill>
                <a:schemeClr val="accent3">
                  <a:lumMod val="50000"/>
                </a:schemeClr>
              </a:solidFill>
            </a:endParaRPr>
          </a:p>
        </p:txBody>
      </p:sp>
      <p:pic>
        <p:nvPicPr>
          <p:cNvPr id="2050" name="Picture 2" descr="http://across.co.nz/Samoan%20children.jpg">
            <a:hlinkClick r:id="rId2"/>
          </p:cNvPr>
          <p:cNvPicPr>
            <a:picLocks noChangeAspect="1" noChangeArrowheads="1"/>
          </p:cNvPicPr>
          <p:nvPr/>
        </p:nvPicPr>
        <p:blipFill>
          <a:blip r:embed="rId3" cstate="print"/>
          <a:srcRect/>
          <a:stretch>
            <a:fillRect/>
          </a:stretch>
        </p:blipFill>
        <p:spPr bwMode="auto">
          <a:xfrm>
            <a:off x="381000" y="3505200"/>
            <a:ext cx="3670300" cy="27527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4">
      <a:dk1>
        <a:sysClr val="windowText" lastClr="000000"/>
      </a:dk1>
      <a:lt1>
        <a:sysClr val="window" lastClr="FFFFFF"/>
      </a:lt1>
      <a:dk2>
        <a:srgbClr val="7F7F7F"/>
      </a:dk2>
      <a:lt2>
        <a:srgbClr val="FFF39D"/>
      </a:lt2>
      <a:accent1>
        <a:srgbClr val="229802"/>
      </a:accent1>
      <a:accent2>
        <a:srgbClr val="7598D9"/>
      </a:accent2>
      <a:accent3>
        <a:srgbClr val="40DD01"/>
      </a:accent3>
      <a:accent4>
        <a:srgbClr val="00843C"/>
      </a:accent4>
      <a:accent5>
        <a:srgbClr val="206E00"/>
      </a:accent5>
      <a:accent6>
        <a:srgbClr val="104C00"/>
      </a:accent6>
      <a:hlink>
        <a:srgbClr val="00B050"/>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318</TotalTime>
  <Words>486</Words>
  <Application>Microsoft Office PowerPoint</Application>
  <PresentationFormat>On-screen Show (4:3)</PresentationFormat>
  <Paragraphs>65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Inquiry Project</vt:lpstr>
      <vt:lpstr>The Question:</vt:lpstr>
      <vt:lpstr>Why these places?</vt:lpstr>
      <vt:lpstr>Samoa:</vt:lpstr>
      <vt:lpstr>Samoa: (Continued)</vt:lpstr>
      <vt:lpstr>Australia:</vt:lpstr>
      <vt:lpstr>Australia: Continued</vt:lpstr>
      <vt:lpstr>The Difference:</vt:lpstr>
      <vt:lpstr>Comparing: Children </vt:lpstr>
      <vt:lpstr>The Answer:</vt:lpstr>
      <vt:lpstr>Reference Page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Claire</dc:creator>
  <cp:lastModifiedBy>Claire</cp:lastModifiedBy>
  <cp:revision>31</cp:revision>
  <dcterms:created xsi:type="dcterms:W3CDTF">2013-02-07T00:39:14Z</dcterms:created>
  <dcterms:modified xsi:type="dcterms:W3CDTF">2013-02-14T00:48:33Z</dcterms:modified>
</cp:coreProperties>
</file>